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9" r:id="rId5"/>
    <p:sldId id="258" r:id="rId6"/>
    <p:sldId id="259" r:id="rId7"/>
    <p:sldId id="260" r:id="rId8"/>
    <p:sldId id="270" r:id="rId9"/>
    <p:sldId id="261" r:id="rId10"/>
    <p:sldId id="262" r:id="rId11"/>
    <p:sldId id="271" r:id="rId12"/>
    <p:sldId id="263" r:id="rId13"/>
    <p:sldId id="264" r:id="rId14"/>
    <p:sldId id="265" r:id="rId15"/>
    <p:sldId id="266" r:id="rId16"/>
    <p:sldId id="272" r:id="rId17"/>
    <p:sldId id="267" r:id="rId18"/>
    <p:sldId id="268"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3A8200D0-A2F1-4473-8906-040C990A9BF8}" type="slidenum">
              <a:rPr lang="en-US" smtClean="0"/>
              <a:pPr/>
              <a:t>‹#›</a:t>
            </a:fld>
            <a:endParaRPr lang="en-US"/>
          </a:p>
        </p:txBody>
      </p:sp>
    </p:spTree>
    <p:extLst>
      <p:ext uri="{BB962C8B-B14F-4D97-AF65-F5344CB8AC3E}">
        <p14:creationId xmlns:p14="http://schemas.microsoft.com/office/powerpoint/2010/main" val="262578592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312ADBB-E172-4DEF-BFA2-C6C9B1ED1AD1}" type="datetimeFigureOut">
              <a:rPr lang="en-US" smtClean="0">
                <a:solidFill>
                  <a:srgbClr val="575F6D"/>
                </a:solidFill>
              </a:rPr>
              <a:pPr/>
              <a:t>1/22/2025</a:t>
            </a:fld>
            <a:endParaRPr lang="en-US">
              <a:solidFill>
                <a:srgbClr val="575F6D"/>
              </a:solidFill>
            </a:endParaRPr>
          </a:p>
        </p:txBody>
      </p:sp>
      <p:sp>
        <p:nvSpPr>
          <p:cNvPr id="9" name="Slide Number Placeholder 8"/>
          <p:cNvSpPr>
            <a:spLocks noGrp="1"/>
          </p:cNvSpPr>
          <p:nvPr>
            <p:ph type="sldNum" sz="quarter" idx="15"/>
          </p:nvPr>
        </p:nvSpPr>
        <p:spPr/>
        <p:txBody>
          <a:bodyPr rtlCol="0"/>
          <a:lstStyle/>
          <a:p>
            <a:fld id="{3A8200D0-A2F1-4473-8906-040C990A9BF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solidFill>
                <a:srgbClr val="575F6D"/>
              </a:solidFill>
            </a:endParaRPr>
          </a:p>
        </p:txBody>
      </p:sp>
    </p:spTree>
    <p:extLst>
      <p:ext uri="{BB962C8B-B14F-4D97-AF65-F5344CB8AC3E}">
        <p14:creationId xmlns:p14="http://schemas.microsoft.com/office/powerpoint/2010/main" val="1922484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312ADBB-E172-4DEF-BFA2-C6C9B1ED1AD1}" type="datetimeFigureOut">
              <a:rPr lang="en-US" smtClean="0">
                <a:solidFill>
                  <a:srgbClr val="FFF39D"/>
                </a:solidFill>
              </a:rPr>
              <a:pPr/>
              <a:t>1/22/2025</a:t>
            </a:fld>
            <a:endParaRPr lang="en-US">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3A8200D0-A2F1-4473-8906-040C990A9BF8}" type="slidenum">
              <a:rPr lang="en-US" smtClean="0"/>
              <a:pPr/>
              <a:t>‹#›</a:t>
            </a:fld>
            <a:endParaRPr lang="en-US"/>
          </a:p>
        </p:txBody>
      </p:sp>
    </p:spTree>
    <p:extLst>
      <p:ext uri="{BB962C8B-B14F-4D97-AF65-F5344CB8AC3E}">
        <p14:creationId xmlns:p14="http://schemas.microsoft.com/office/powerpoint/2010/main" val="140414555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6" name="Footer Placeholder 5"/>
          <p:cNvSpPr>
            <a:spLocks noGrp="1"/>
          </p:cNvSpPr>
          <p:nvPr>
            <p:ph type="ftr" sz="quarter" idx="11"/>
          </p:nvPr>
        </p:nvSpPr>
        <p:spPr/>
        <p:txBody>
          <a:bodyPr/>
          <a:lstStyle/>
          <a:p>
            <a:endParaRPr lang="en-US">
              <a:solidFill>
                <a:srgbClr val="575F6D"/>
              </a:solidFill>
            </a:endParaRPr>
          </a:p>
        </p:txBody>
      </p:sp>
      <p:sp>
        <p:nvSpPr>
          <p:cNvPr id="7" name="Slide Number Placeholder 6"/>
          <p:cNvSpPr>
            <a:spLocks noGrp="1"/>
          </p:cNvSpPr>
          <p:nvPr>
            <p:ph type="sldNum" sz="quarter" idx="12"/>
          </p:nvPr>
        </p:nvSpPr>
        <p:spPr/>
        <p:txBody>
          <a:bodyPr/>
          <a:lstStyle/>
          <a:p>
            <a:fld id="{3A8200D0-A2F1-4473-8906-040C990A9BF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722929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8" name="Footer Placeholder 7"/>
          <p:cNvSpPr>
            <a:spLocks noGrp="1"/>
          </p:cNvSpPr>
          <p:nvPr>
            <p:ph type="ftr" sz="quarter" idx="11"/>
          </p:nvPr>
        </p:nvSpPr>
        <p:spPr/>
        <p:txBody>
          <a:bodyPr/>
          <a:lstStyle/>
          <a:p>
            <a:endParaRPr lang="en-US">
              <a:solidFill>
                <a:srgbClr val="575F6D"/>
              </a:solidFill>
            </a:endParaRPr>
          </a:p>
        </p:txBody>
      </p:sp>
      <p:sp>
        <p:nvSpPr>
          <p:cNvPr id="9" name="Slide Number Placeholder 8"/>
          <p:cNvSpPr>
            <a:spLocks noGrp="1"/>
          </p:cNvSpPr>
          <p:nvPr>
            <p:ph type="sldNum" sz="quarter" idx="12"/>
          </p:nvPr>
        </p:nvSpPr>
        <p:spPr/>
        <p:txBody>
          <a:bodyPr/>
          <a:lstStyle/>
          <a:p>
            <a:fld id="{3A8200D0-A2F1-4473-8906-040C990A9BF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750399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312ADBB-E172-4DEF-BFA2-C6C9B1ED1AD1}" type="datetimeFigureOut">
              <a:rPr lang="en-US" smtClean="0">
                <a:solidFill>
                  <a:srgbClr val="575F6D"/>
                </a:solidFill>
              </a:rPr>
              <a:pPr/>
              <a:t>1/22/2025</a:t>
            </a:fld>
            <a:endParaRPr lang="en-US">
              <a:solidFill>
                <a:srgbClr val="575F6D"/>
              </a:solidFill>
            </a:endParaRPr>
          </a:p>
        </p:txBody>
      </p:sp>
      <p:sp>
        <p:nvSpPr>
          <p:cNvPr id="7" name="Slide Number Placeholder 6"/>
          <p:cNvSpPr>
            <a:spLocks noGrp="1"/>
          </p:cNvSpPr>
          <p:nvPr>
            <p:ph type="sldNum" sz="quarter" idx="11"/>
          </p:nvPr>
        </p:nvSpPr>
        <p:spPr/>
        <p:txBody>
          <a:bodyPr rtlCol="0"/>
          <a:lstStyle/>
          <a:p>
            <a:fld id="{3A8200D0-A2F1-4473-8906-040C990A9BF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solidFill>
                <a:srgbClr val="575F6D"/>
              </a:solidFill>
            </a:endParaRPr>
          </a:p>
        </p:txBody>
      </p:sp>
    </p:spTree>
    <p:extLst>
      <p:ext uri="{BB962C8B-B14F-4D97-AF65-F5344CB8AC3E}">
        <p14:creationId xmlns:p14="http://schemas.microsoft.com/office/powerpoint/2010/main" val="25668623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3" name="Footer Placeholder 2"/>
          <p:cNvSpPr>
            <a:spLocks noGrp="1"/>
          </p:cNvSpPr>
          <p:nvPr>
            <p:ph type="ftr" sz="quarter" idx="11"/>
          </p:nvPr>
        </p:nvSpPr>
        <p:spPr/>
        <p:txBody>
          <a:bodyPr/>
          <a:lstStyle/>
          <a:p>
            <a:endParaRPr lang="en-US">
              <a:solidFill>
                <a:srgbClr val="575F6D"/>
              </a:solidFill>
            </a:endParaRPr>
          </a:p>
        </p:txBody>
      </p:sp>
      <p:sp>
        <p:nvSpPr>
          <p:cNvPr id="4" name="Slide Number Placeholder 3"/>
          <p:cNvSpPr>
            <a:spLocks noGrp="1"/>
          </p:cNvSpPr>
          <p:nvPr>
            <p:ph type="sldNum" sz="quarter" idx="12"/>
          </p:nvPr>
        </p:nvSpPr>
        <p:spPr/>
        <p:txBody>
          <a:bodyPr/>
          <a:lstStyle/>
          <a:p>
            <a:fld id="{3A8200D0-A2F1-4473-8906-040C990A9BF8}" type="slidenum">
              <a:rPr lang="en-US" smtClean="0"/>
              <a:pPr/>
              <a:t>‹#›</a:t>
            </a:fld>
            <a:endParaRPr lang="en-US"/>
          </a:p>
        </p:txBody>
      </p:sp>
    </p:spTree>
    <p:extLst>
      <p:ext uri="{BB962C8B-B14F-4D97-AF65-F5344CB8AC3E}">
        <p14:creationId xmlns:p14="http://schemas.microsoft.com/office/powerpoint/2010/main" val="3978021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312ADBB-E172-4DEF-BFA2-C6C9B1ED1AD1}" type="datetimeFigureOut">
              <a:rPr lang="en-US" smtClean="0">
                <a:solidFill>
                  <a:srgbClr val="575F6D"/>
                </a:solidFill>
              </a:rPr>
              <a:pPr/>
              <a:t>1/22/2025</a:t>
            </a:fld>
            <a:endParaRPr lang="en-US">
              <a:solidFill>
                <a:srgbClr val="575F6D"/>
              </a:solidFill>
            </a:endParaRPr>
          </a:p>
        </p:txBody>
      </p:sp>
      <p:sp>
        <p:nvSpPr>
          <p:cNvPr id="22" name="Slide Number Placeholder 21"/>
          <p:cNvSpPr>
            <a:spLocks noGrp="1"/>
          </p:cNvSpPr>
          <p:nvPr>
            <p:ph type="sldNum" sz="quarter" idx="15"/>
          </p:nvPr>
        </p:nvSpPr>
        <p:spPr/>
        <p:txBody>
          <a:bodyPr rtlCol="0"/>
          <a:lstStyle/>
          <a:p>
            <a:fld id="{3A8200D0-A2F1-4473-8906-040C990A9BF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solidFill>
                <a:srgbClr val="575F6D"/>
              </a:solidFill>
            </a:endParaRPr>
          </a:p>
        </p:txBody>
      </p:sp>
    </p:spTree>
    <p:extLst>
      <p:ext uri="{BB962C8B-B14F-4D97-AF65-F5344CB8AC3E}">
        <p14:creationId xmlns:p14="http://schemas.microsoft.com/office/powerpoint/2010/main" val="17586557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2312ADBB-E172-4DEF-BFA2-C6C9B1ED1AD1}" type="datetimeFigureOut">
              <a:rPr lang="en-US" smtClean="0">
                <a:solidFill>
                  <a:srgbClr val="575F6D"/>
                </a:solidFill>
              </a:rPr>
              <a:pPr/>
              <a:t>1/22/2025</a:t>
            </a:fld>
            <a:endParaRPr lang="en-US">
              <a:solidFill>
                <a:srgbClr val="575F6D"/>
              </a:solidFill>
            </a:endParaRPr>
          </a:p>
        </p:txBody>
      </p:sp>
      <p:sp>
        <p:nvSpPr>
          <p:cNvPr id="18" name="Slide Number Placeholder 17"/>
          <p:cNvSpPr>
            <a:spLocks noGrp="1"/>
          </p:cNvSpPr>
          <p:nvPr>
            <p:ph type="sldNum" sz="quarter" idx="11"/>
          </p:nvPr>
        </p:nvSpPr>
        <p:spPr/>
        <p:txBody>
          <a:bodyPr rtlCol="0"/>
          <a:lstStyle/>
          <a:p>
            <a:fld id="{3A8200D0-A2F1-4473-8906-040C990A9BF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solidFill>
                <a:srgbClr val="575F6D"/>
              </a:solidFill>
            </a:endParaRPr>
          </a:p>
        </p:txBody>
      </p:sp>
    </p:spTree>
    <p:extLst>
      <p:ext uri="{BB962C8B-B14F-4D97-AF65-F5344CB8AC3E}">
        <p14:creationId xmlns:p14="http://schemas.microsoft.com/office/powerpoint/2010/main" val="2125130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5" name="Footer Placeholder 4"/>
          <p:cNvSpPr>
            <a:spLocks noGrp="1"/>
          </p:cNvSpPr>
          <p:nvPr>
            <p:ph type="ftr" sz="quarter" idx="11"/>
          </p:nvPr>
        </p:nvSpPr>
        <p:spPr/>
        <p:txBody>
          <a:bodyPr/>
          <a:lstStyle/>
          <a:p>
            <a:endParaRPr lang="en-US">
              <a:solidFill>
                <a:srgbClr val="575F6D"/>
              </a:solidFill>
            </a:endParaRPr>
          </a:p>
        </p:txBody>
      </p:sp>
      <p:sp>
        <p:nvSpPr>
          <p:cNvPr id="6" name="Slide Number Placeholder 5"/>
          <p:cNvSpPr>
            <a:spLocks noGrp="1"/>
          </p:cNvSpPr>
          <p:nvPr>
            <p:ph type="sldNum" sz="quarter" idx="12"/>
          </p:nvPr>
        </p:nvSpPr>
        <p:spPr/>
        <p:txBody>
          <a:bodyPr/>
          <a:lstStyle/>
          <a:p>
            <a:fld id="{3A8200D0-A2F1-4473-8906-040C990A9BF8}" type="slidenum">
              <a:rPr lang="en-US" smtClean="0"/>
              <a:pPr/>
              <a:t>‹#›</a:t>
            </a:fld>
            <a:endParaRPr lang="en-US"/>
          </a:p>
        </p:txBody>
      </p:sp>
    </p:spTree>
    <p:extLst>
      <p:ext uri="{BB962C8B-B14F-4D97-AF65-F5344CB8AC3E}">
        <p14:creationId xmlns:p14="http://schemas.microsoft.com/office/powerpoint/2010/main" val="3487403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5" name="Footer Placeholder 4"/>
          <p:cNvSpPr>
            <a:spLocks noGrp="1"/>
          </p:cNvSpPr>
          <p:nvPr>
            <p:ph type="ftr" sz="quarter" idx="11"/>
          </p:nvPr>
        </p:nvSpPr>
        <p:spPr/>
        <p:txBody>
          <a:bodyPr/>
          <a:lstStyle/>
          <a:p>
            <a:endParaRPr lang="en-US">
              <a:solidFill>
                <a:srgbClr val="575F6D"/>
              </a:solidFill>
            </a:endParaRPr>
          </a:p>
        </p:txBody>
      </p:sp>
      <p:sp>
        <p:nvSpPr>
          <p:cNvPr id="6" name="Slide Number Placeholder 5"/>
          <p:cNvSpPr>
            <a:spLocks noGrp="1"/>
          </p:cNvSpPr>
          <p:nvPr>
            <p:ph type="sldNum" sz="quarter" idx="12"/>
          </p:nvPr>
        </p:nvSpPr>
        <p:spPr/>
        <p:txBody>
          <a:bodyPr/>
          <a:lstStyle/>
          <a:p>
            <a:fld id="{3A8200D0-A2F1-4473-8906-040C990A9BF8}" type="slidenum">
              <a:rPr lang="en-US" smtClean="0"/>
              <a:pPr/>
              <a:t>‹#›</a:t>
            </a:fld>
            <a:endParaRPr lang="en-US"/>
          </a:p>
        </p:txBody>
      </p:sp>
    </p:spTree>
    <p:extLst>
      <p:ext uri="{BB962C8B-B14F-4D97-AF65-F5344CB8AC3E}">
        <p14:creationId xmlns:p14="http://schemas.microsoft.com/office/powerpoint/2010/main" val="265532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12ADBB-E172-4DEF-BFA2-C6C9B1ED1AD1}" type="datetimeFigureOut">
              <a:rPr lang="en-US" smtClean="0">
                <a:solidFill>
                  <a:srgbClr val="575F6D"/>
                </a:solidFill>
              </a:rPr>
              <a:pPr/>
              <a:t>1/22/2025</a:t>
            </a:fld>
            <a:endParaRPr lang="en-US">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A8200D0-A2F1-4473-8906-040C990A9BF8}" type="slidenum">
              <a:rPr lang="en-US" smtClean="0"/>
              <a:pPr/>
              <a:t>‹#›</a:t>
            </a:fld>
            <a:endParaRPr lang="en-US"/>
          </a:p>
        </p:txBody>
      </p:sp>
    </p:spTree>
    <p:extLst>
      <p:ext uri="{BB962C8B-B14F-4D97-AF65-F5344CB8AC3E}">
        <p14:creationId xmlns:p14="http://schemas.microsoft.com/office/powerpoint/2010/main" val="4067519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hyperlink" Target="https://vetscraft.com/haemostatic-techniques/"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www.vetscraft.com/canine-distemper-cd/" TargetMode="External"/><Relationship Id="rId2" Type="http://schemas.openxmlformats.org/officeDocument/2006/relationships/hyperlink" Target="https://www.vetscraft.com/rabies-mad-dog-disease/"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vetscraft.com/lignocaine-or-lidocaine-for-animal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08" y="2971800"/>
            <a:ext cx="8358246" cy="1143000"/>
          </a:xfrm>
        </p:spPr>
        <p:txBody>
          <a:bodyPr>
            <a:noAutofit/>
          </a:bodyPr>
          <a:lstStyle/>
          <a:p>
            <a:pPr algn="ctr"/>
            <a:r>
              <a:rPr lang="en-IN" sz="4800" b="1" u="sng" dirty="0" smtClean="0"/>
              <a:t>AFFECTIONS OF </a:t>
            </a:r>
            <a:r>
              <a:rPr lang="en-IN" sz="4800" b="1" u="sng" dirty="0" smtClean="0"/>
              <a:t>Nasal cavity  &amp;Nostrils</a:t>
            </a:r>
            <a:r>
              <a:rPr lang="en-IN" sz="4800" b="1" u="sng" dirty="0" smtClean="0"/>
              <a:t/>
            </a:r>
            <a:br>
              <a:rPr lang="en-IN" sz="4800" b="1" u="sng" dirty="0" smtClean="0"/>
            </a:br>
            <a:r>
              <a:rPr lang="en-IN" sz="4800" b="1" u="sng" dirty="0" smtClean="0"/>
              <a:t>By :-  </a:t>
            </a:r>
            <a:r>
              <a:rPr lang="en-IN" sz="4400" b="1" u="sng" dirty="0" err="1" smtClean="0"/>
              <a:t>abudulbari</a:t>
            </a:r>
            <a:r>
              <a:rPr lang="en-IN" sz="4400" b="1" u="sng" dirty="0" smtClean="0"/>
              <a:t> </a:t>
            </a:r>
            <a:r>
              <a:rPr lang="en-IN" sz="4400" b="1" u="sng" dirty="0" err="1" smtClean="0"/>
              <a:t>A.Alfaris</a:t>
            </a:r>
            <a:r>
              <a:rPr lang="en-IN" sz="4400" b="1" u="sng" dirty="0" smtClean="0"/>
              <a:t> </a:t>
            </a:r>
            <a:endParaRPr lang="en-US" sz="4800" dirty="0" smtClean="0"/>
          </a:p>
        </p:txBody>
      </p:sp>
    </p:spTree>
    <p:extLst>
      <p:ext uri="{BB962C8B-B14F-4D97-AF65-F5344CB8AC3E}">
        <p14:creationId xmlns:p14="http://schemas.microsoft.com/office/powerpoint/2010/main" val="1079913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62500" lnSpcReduction="20000"/>
          </a:bodyPr>
          <a:lstStyle/>
          <a:p>
            <a:pPr>
              <a:lnSpc>
                <a:spcPct val="115000"/>
              </a:lnSpc>
              <a:spcAft>
                <a:spcPts val="1000"/>
              </a:spcAft>
            </a:pPr>
            <a:r>
              <a:rPr lang="en-US" b="1" dirty="0">
                <a:latin typeface="Calibri"/>
                <a:ea typeface="Calibri"/>
                <a:cs typeface="Arial"/>
              </a:rPr>
              <a:t>Treatment of Nasal polyps</a:t>
            </a:r>
            <a:endParaRPr lang="en-US" dirty="0">
              <a:latin typeface="Calibri"/>
              <a:ea typeface="Calibri"/>
              <a:cs typeface="Arial"/>
            </a:endParaRPr>
          </a:p>
          <a:p>
            <a:pPr>
              <a:lnSpc>
                <a:spcPct val="115000"/>
              </a:lnSpc>
              <a:spcAft>
                <a:spcPts val="1000"/>
              </a:spcAft>
            </a:pPr>
            <a:r>
              <a:rPr lang="en-US" b="1" dirty="0" err="1">
                <a:latin typeface="Calibri"/>
                <a:ea typeface="Calibri"/>
                <a:cs typeface="Arial"/>
              </a:rPr>
              <a:t>Pedunculated</a:t>
            </a:r>
            <a:r>
              <a:rPr lang="en-US" b="1" dirty="0">
                <a:latin typeface="Calibri"/>
                <a:ea typeface="Calibri"/>
                <a:cs typeface="Arial"/>
              </a:rPr>
              <a:t> growths are removed by excision at the base of the attachment by local infiltration </a:t>
            </a:r>
            <a:r>
              <a:rPr lang="en-US" b="1" dirty="0" err="1">
                <a:latin typeface="Calibri"/>
                <a:ea typeface="Calibri"/>
                <a:cs typeface="Arial"/>
              </a:rPr>
              <a:t>anaesthesia</a:t>
            </a:r>
            <a:r>
              <a:rPr lang="en-US" b="1" dirty="0">
                <a:latin typeface="Calibri"/>
                <a:ea typeface="Calibri"/>
                <a:cs typeface="Arial"/>
              </a:rPr>
              <a:t>.</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When growths are enlarged and inaccessible through external nares, </a:t>
            </a:r>
            <a:r>
              <a:rPr lang="en-US" b="1" dirty="0" err="1">
                <a:latin typeface="Calibri"/>
                <a:ea typeface="Calibri"/>
                <a:cs typeface="Arial"/>
              </a:rPr>
              <a:t>Rhinotomy</a:t>
            </a:r>
            <a:r>
              <a:rPr lang="en-US" b="1" dirty="0">
                <a:latin typeface="Calibri"/>
                <a:ea typeface="Calibri"/>
                <a:cs typeface="Arial"/>
              </a:rPr>
              <a:t> and excision is indicated.</a:t>
            </a:r>
            <a:endParaRPr lang="en-US" dirty="0">
              <a:latin typeface="Calibri"/>
              <a:ea typeface="Calibri"/>
              <a:cs typeface="Arial"/>
            </a:endParaRPr>
          </a:p>
          <a:p>
            <a:pPr>
              <a:lnSpc>
                <a:spcPct val="115000"/>
              </a:lnSpc>
              <a:spcAft>
                <a:spcPts val="1000"/>
              </a:spcAft>
            </a:pPr>
            <a:r>
              <a:rPr lang="en-US" b="1" dirty="0" err="1">
                <a:latin typeface="Calibri"/>
                <a:ea typeface="Calibri"/>
                <a:cs typeface="Arial"/>
              </a:rPr>
              <a:t>Rhinotomy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An incision through the skin and cartilage on the dorsolateral aspect of the nostril gives enough space to remove the growth from the nasal cavity. Base of the growth is debrided and cauterized.</a:t>
            </a:r>
            <a:endParaRPr lang="en-US" dirty="0">
              <a:latin typeface="Calibri"/>
              <a:ea typeface="Calibri"/>
              <a:cs typeface="Arial"/>
            </a:endParaRPr>
          </a:p>
          <a:p>
            <a:pPr>
              <a:lnSpc>
                <a:spcPct val="115000"/>
              </a:lnSpc>
              <a:spcAft>
                <a:spcPts val="1000"/>
              </a:spcAft>
            </a:pPr>
            <a:r>
              <a:rPr lang="en-US" b="1" u="sng" dirty="0" err="1">
                <a:solidFill>
                  <a:srgbClr val="0000FF"/>
                </a:solidFill>
                <a:latin typeface="Calibri"/>
                <a:ea typeface="Calibri"/>
                <a:cs typeface="Arial"/>
                <a:hlinkClick r:id="rId2"/>
              </a:rPr>
              <a:t>Haemorrhage</a:t>
            </a:r>
            <a:r>
              <a:rPr lang="en-US" b="1" u="sng" dirty="0">
                <a:solidFill>
                  <a:srgbClr val="0000FF"/>
                </a:solidFill>
                <a:latin typeface="Calibri"/>
                <a:ea typeface="Calibri"/>
                <a:cs typeface="Arial"/>
                <a:hlinkClick r:id="rId2"/>
              </a:rPr>
              <a:t> is controlled</a:t>
            </a:r>
            <a:r>
              <a:rPr lang="en-US" b="1" dirty="0">
                <a:latin typeface="Calibri"/>
                <a:ea typeface="Calibri"/>
                <a:cs typeface="Arial"/>
              </a:rPr>
              <a:t> by temporary plugging of the nasal cavity with gauze impregnated with an antiseptic and intravenous administration of </a:t>
            </a:r>
            <a:r>
              <a:rPr lang="en-US" b="1" dirty="0" err="1">
                <a:latin typeface="Calibri"/>
                <a:ea typeface="Calibri"/>
                <a:cs typeface="Arial"/>
              </a:rPr>
              <a:t>haemo</a:t>
            </a:r>
            <a:r>
              <a:rPr lang="en-US" b="1" dirty="0">
                <a:latin typeface="Calibri"/>
                <a:ea typeface="Calibri"/>
                <a:cs typeface="Arial"/>
              </a:rPr>
              <a:t>-coagulase, vitamin K, </a:t>
            </a:r>
            <a:r>
              <a:rPr lang="en-US" b="1" dirty="0" err="1">
                <a:latin typeface="Calibri"/>
                <a:ea typeface="Calibri"/>
                <a:cs typeface="Arial"/>
              </a:rPr>
              <a:t>ethamsylate</a:t>
            </a:r>
            <a:r>
              <a:rPr lang="en-US" b="1" dirty="0">
                <a:latin typeface="Calibri"/>
                <a:ea typeface="Calibri"/>
                <a:cs typeface="Arial"/>
              </a:rPr>
              <a:t>.</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Trephining of the nasal bones is indicated when polyps extends </a:t>
            </a:r>
            <a:r>
              <a:rPr lang="en-US" b="1" dirty="0" err="1">
                <a:latin typeface="Calibri"/>
                <a:ea typeface="Calibri"/>
                <a:cs typeface="Arial"/>
              </a:rPr>
              <a:t>upto</a:t>
            </a:r>
            <a:r>
              <a:rPr lang="en-US" b="1" dirty="0">
                <a:latin typeface="Calibri"/>
                <a:ea typeface="Calibri"/>
                <a:cs typeface="Arial"/>
              </a:rPr>
              <a:t> the caudal aspect of the nasal septum.</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715313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TREATMENT</a:t>
            </a:r>
            <a:endParaRPr lang="en-US" dirty="0"/>
          </a:p>
        </p:txBody>
      </p:sp>
      <p:sp>
        <p:nvSpPr>
          <p:cNvPr id="3" name="Content Placeholder 2"/>
          <p:cNvSpPr>
            <a:spLocks noGrp="1"/>
          </p:cNvSpPr>
          <p:nvPr>
            <p:ph sz="quarter" idx="1"/>
          </p:nvPr>
        </p:nvSpPr>
        <p:spPr>
          <a:xfrm>
            <a:off x="457200" y="1600200"/>
            <a:ext cx="8043890" cy="4873752"/>
          </a:xfrm>
        </p:spPr>
        <p:txBody>
          <a:bodyPr>
            <a:normAutofit/>
          </a:bodyPr>
          <a:lstStyle/>
          <a:p>
            <a:r>
              <a:rPr lang="en-IN" sz="2000" dirty="0" smtClean="0"/>
              <a:t>The animal is placed in dorsal </a:t>
            </a:r>
            <a:r>
              <a:rPr lang="en-IN" sz="2000" dirty="0" err="1" smtClean="0"/>
              <a:t>recumbency</a:t>
            </a:r>
            <a:r>
              <a:rPr lang="en-IN" sz="2000" dirty="0" smtClean="0"/>
              <a:t>. </a:t>
            </a:r>
          </a:p>
          <a:p>
            <a:r>
              <a:rPr lang="en-IN" sz="2000" dirty="0" smtClean="0"/>
              <a:t>An incision is made in the skin and continued through the nasal cartilages, bone and </a:t>
            </a:r>
            <a:r>
              <a:rPr lang="en-IN" sz="2000" dirty="0" err="1" smtClean="0"/>
              <a:t>turbinates</a:t>
            </a:r>
            <a:r>
              <a:rPr lang="en-IN" sz="2000" dirty="0" smtClean="0"/>
              <a:t>. </a:t>
            </a:r>
          </a:p>
          <a:p>
            <a:r>
              <a:rPr lang="en-IN" sz="2000" dirty="0" smtClean="0"/>
              <a:t>The entire diseased portion of the septum is removed by using obstetrical wire.</a:t>
            </a:r>
          </a:p>
          <a:p>
            <a:r>
              <a:rPr lang="en-IN" sz="2000" dirty="0" smtClean="0"/>
              <a:t> Copious haemorrhage is to be controlled by packing the nasal passage with sterile gauge soaked in saline or in 1:100,000 epinephrine solution. </a:t>
            </a:r>
          </a:p>
          <a:p>
            <a:r>
              <a:rPr lang="en-IN" sz="2000" dirty="0" smtClean="0"/>
              <a:t>Finally, closure of the wound should be done in routine standard manner.</a:t>
            </a:r>
          </a:p>
          <a:p>
            <a:r>
              <a:rPr lang="en-IN" sz="2000" dirty="0" smtClean="0"/>
              <a:t> A tracheotomy is generally indicated for proper respiration. </a:t>
            </a:r>
            <a:endParaRPr lang="en-US" sz="2000" dirty="0" smtClean="0"/>
          </a:p>
          <a:p>
            <a:endParaRPr lang="en-US" sz="2000" dirty="0"/>
          </a:p>
        </p:txBody>
      </p:sp>
    </p:spTree>
    <p:extLst>
      <p:ext uri="{BB962C8B-B14F-4D97-AF65-F5344CB8AC3E}">
        <p14:creationId xmlns:p14="http://schemas.microsoft.com/office/powerpoint/2010/main" val="2839972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POST OPERATIVE CARE</a:t>
            </a:r>
            <a:endParaRPr lang="en-US" b="1" dirty="0"/>
          </a:p>
        </p:txBody>
      </p:sp>
      <p:sp>
        <p:nvSpPr>
          <p:cNvPr id="3" name="Content Placeholder 2"/>
          <p:cNvSpPr>
            <a:spLocks noGrp="1"/>
          </p:cNvSpPr>
          <p:nvPr>
            <p:ph sz="quarter" idx="1"/>
          </p:nvPr>
        </p:nvSpPr>
        <p:spPr>
          <a:xfrm>
            <a:off x="457200" y="1600200"/>
            <a:ext cx="7901014" cy="4873752"/>
          </a:xfrm>
        </p:spPr>
        <p:txBody>
          <a:bodyPr>
            <a:normAutofit/>
          </a:bodyPr>
          <a:lstStyle/>
          <a:p>
            <a:pPr>
              <a:lnSpc>
                <a:spcPct val="150000"/>
              </a:lnSpc>
            </a:pPr>
            <a:r>
              <a:rPr lang="en-IN" sz="2000" dirty="0" err="1" smtClean="0"/>
              <a:t>Parentral</a:t>
            </a:r>
            <a:r>
              <a:rPr lang="en-IN" sz="2000" dirty="0" smtClean="0"/>
              <a:t> antibiotics and non-steroidal anti-inflammatory drugs. </a:t>
            </a:r>
          </a:p>
          <a:p>
            <a:pPr>
              <a:lnSpc>
                <a:spcPct val="150000"/>
              </a:lnSpc>
            </a:pPr>
            <a:r>
              <a:rPr lang="en-IN" sz="2000" dirty="0" smtClean="0"/>
              <a:t>The gauge packing and tracheotomy tube should be removed 48-72 hour after surgery. </a:t>
            </a:r>
          </a:p>
          <a:p>
            <a:pPr>
              <a:lnSpc>
                <a:spcPct val="150000"/>
              </a:lnSpc>
            </a:pPr>
            <a:r>
              <a:rPr lang="en-IN" sz="2000" dirty="0" smtClean="0"/>
              <a:t>Healing of the wound generally occurs by second intention within 3 week.</a:t>
            </a:r>
            <a:endParaRPr lang="en-US" sz="2000" dirty="0" smtClean="0"/>
          </a:p>
          <a:p>
            <a:endParaRPr lang="en-US" sz="2000" dirty="0"/>
          </a:p>
        </p:txBody>
      </p:sp>
    </p:spTree>
    <p:extLst>
      <p:ext uri="{BB962C8B-B14F-4D97-AF65-F5344CB8AC3E}">
        <p14:creationId xmlns:p14="http://schemas.microsoft.com/office/powerpoint/2010/main" val="666781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Necrosis of the </a:t>
            </a:r>
            <a:r>
              <a:rPr lang="en-IN" b="1" dirty="0" err="1" smtClean="0"/>
              <a:t>turbinates</a:t>
            </a:r>
            <a:r>
              <a:rPr lang="en-IN" b="1" dirty="0" smtClean="0"/>
              <a:t> </a:t>
            </a:r>
            <a:endParaRPr lang="en-US" dirty="0"/>
          </a:p>
        </p:txBody>
      </p:sp>
      <p:sp>
        <p:nvSpPr>
          <p:cNvPr id="3" name="Content Placeholder 2"/>
          <p:cNvSpPr>
            <a:spLocks noGrp="1"/>
          </p:cNvSpPr>
          <p:nvPr>
            <p:ph sz="quarter" idx="1"/>
          </p:nvPr>
        </p:nvSpPr>
        <p:spPr/>
        <p:txBody>
          <a:bodyPr>
            <a:normAutofit fontScale="92500" lnSpcReduction="20000"/>
          </a:bodyPr>
          <a:lstStyle/>
          <a:p>
            <a:r>
              <a:rPr lang="en-IN" dirty="0" smtClean="0"/>
              <a:t>Occasionally encountered in horse and rarely in other animals. </a:t>
            </a:r>
          </a:p>
          <a:p>
            <a:r>
              <a:rPr lang="en-IN" dirty="0" smtClean="0"/>
              <a:t>There is accumulation of pus in the folds of the bones as a result of strangles. </a:t>
            </a:r>
          </a:p>
          <a:p>
            <a:r>
              <a:rPr lang="en-IN" dirty="0" smtClean="0"/>
              <a:t>It may also develop as result of wound caused by injury and localization of infection or complication of disease of the root of a molar tooth in its surroundings. </a:t>
            </a:r>
            <a:endParaRPr lang="en-US" dirty="0" smtClean="0"/>
          </a:p>
          <a:p>
            <a:pPr>
              <a:buNone/>
            </a:pPr>
            <a:r>
              <a:rPr lang="en-IN" b="1" dirty="0" smtClean="0"/>
              <a:t>Signs</a:t>
            </a:r>
            <a:endParaRPr lang="en-US" dirty="0" smtClean="0"/>
          </a:p>
          <a:p>
            <a:pPr lvl="1"/>
            <a:r>
              <a:rPr lang="en-IN" sz="2300" dirty="0" smtClean="0"/>
              <a:t>There is foetid purulent discharge from nose.</a:t>
            </a:r>
            <a:endParaRPr lang="en-US" sz="2300" dirty="0" smtClean="0"/>
          </a:p>
          <a:p>
            <a:pPr lvl="1"/>
            <a:r>
              <a:rPr lang="en-IN" sz="2300" dirty="0" smtClean="0"/>
              <a:t>Interference in respiration manifested by a roaring noise.</a:t>
            </a:r>
            <a:endParaRPr lang="en-US" sz="2300" dirty="0" smtClean="0"/>
          </a:p>
          <a:p>
            <a:pPr lvl="1"/>
            <a:r>
              <a:rPr lang="en-IN" sz="2300" dirty="0" smtClean="0"/>
              <a:t>Swelling in nasal chambers and </a:t>
            </a:r>
            <a:r>
              <a:rPr lang="en-IN" sz="2300" dirty="0" err="1" smtClean="0"/>
              <a:t>submaxillary</a:t>
            </a:r>
            <a:r>
              <a:rPr lang="en-IN" sz="2300" dirty="0" smtClean="0"/>
              <a:t> lymphatic glands.</a:t>
            </a:r>
            <a:endParaRPr lang="en-US" sz="2300" dirty="0" smtClean="0"/>
          </a:p>
          <a:p>
            <a:pPr lvl="1"/>
            <a:r>
              <a:rPr lang="en-IN" sz="2300" dirty="0" smtClean="0"/>
              <a:t>Finally, there is ulceration and discolouration of the turbinate bone.</a:t>
            </a:r>
            <a:endParaRPr lang="en-US" sz="2300" dirty="0" smtClean="0"/>
          </a:p>
          <a:p>
            <a:endParaRPr lang="en-US" dirty="0"/>
          </a:p>
        </p:txBody>
      </p:sp>
    </p:spTree>
    <p:extLst>
      <p:ext uri="{BB962C8B-B14F-4D97-AF65-F5344CB8AC3E}">
        <p14:creationId xmlns:p14="http://schemas.microsoft.com/office/powerpoint/2010/main" val="3600575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Treatmen</a:t>
            </a:r>
            <a:r>
              <a:rPr lang="en-IN" dirty="0" smtClean="0"/>
              <a:t>t </a:t>
            </a:r>
            <a:br>
              <a:rPr lang="en-IN" dirty="0" smtClean="0"/>
            </a:br>
            <a:endParaRPr lang="en-US" dirty="0"/>
          </a:p>
        </p:txBody>
      </p:sp>
      <p:sp>
        <p:nvSpPr>
          <p:cNvPr id="3" name="Content Placeholder 2"/>
          <p:cNvSpPr>
            <a:spLocks noGrp="1"/>
          </p:cNvSpPr>
          <p:nvPr>
            <p:ph sz="quarter" idx="1"/>
          </p:nvPr>
        </p:nvSpPr>
        <p:spPr>
          <a:xfrm>
            <a:off x="457200" y="1600200"/>
            <a:ext cx="7901014" cy="4873752"/>
          </a:xfrm>
        </p:spPr>
        <p:txBody>
          <a:bodyPr/>
          <a:lstStyle/>
          <a:p>
            <a:pPr lvl="1">
              <a:lnSpc>
                <a:spcPct val="150000"/>
              </a:lnSpc>
            </a:pPr>
            <a:r>
              <a:rPr lang="en-IN" sz="2000" dirty="0" smtClean="0"/>
              <a:t>Remove the necrotic bone by surgical operation.</a:t>
            </a:r>
          </a:p>
          <a:p>
            <a:pPr lvl="1">
              <a:lnSpc>
                <a:spcPct val="150000"/>
              </a:lnSpc>
            </a:pPr>
            <a:r>
              <a:rPr lang="en-IN" sz="2000" dirty="0" smtClean="0"/>
              <a:t>The turbinate is to be severed above and below the affected part with a strong sharp scissors and remove it.</a:t>
            </a:r>
          </a:p>
          <a:p>
            <a:pPr lvl="1">
              <a:lnSpc>
                <a:spcPct val="150000"/>
              </a:lnSpc>
            </a:pPr>
            <a:r>
              <a:rPr lang="en-IN" sz="2000" dirty="0" smtClean="0"/>
              <a:t> Antiseptic powder may be applied once daily into the affected region for healing of the wound area</a:t>
            </a:r>
            <a:r>
              <a:rPr lang="en-IN" sz="2300" dirty="0" smtClean="0"/>
              <a:t>. </a:t>
            </a:r>
            <a:endParaRPr lang="en-US" sz="2300" dirty="0" smtClean="0"/>
          </a:p>
          <a:p>
            <a:endParaRPr lang="en-US" dirty="0"/>
          </a:p>
        </p:txBody>
      </p:sp>
    </p:spTree>
    <p:extLst>
      <p:ext uri="{BB962C8B-B14F-4D97-AF65-F5344CB8AC3E}">
        <p14:creationId xmlns:p14="http://schemas.microsoft.com/office/powerpoint/2010/main" val="333695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70000" lnSpcReduction="20000"/>
          </a:bodyPr>
          <a:lstStyle/>
          <a:p>
            <a:pPr>
              <a:lnSpc>
                <a:spcPct val="115000"/>
              </a:lnSpc>
              <a:spcAft>
                <a:spcPts val="1000"/>
              </a:spcAft>
            </a:pPr>
            <a:r>
              <a:rPr lang="en-US" b="1" dirty="0">
                <a:latin typeface="Calibri"/>
                <a:ea typeface="Calibri"/>
                <a:cs typeface="Arial"/>
              </a:rPr>
              <a:t>Treatment of Necrosis of the turbinate bone</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Block the maxillary nerve and sedate the patient if necessary. It is also best to perform a tracheotomy.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Make a trephine opening where the nasal bones start to diverge and far enough from the median line to avoid injury to the nasal septum.</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Cut the cartilaginous anterior end of the turbinate loose from its attachments anteriorly and with a nasal septum chisel cut the attachment.</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Bleeding can be controlled by tamponing the cavity tightly with gauze. It is impossible to completely remove the ventral turbinate due to its anatomical location.</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After operation, the affected region may be insufflated with </a:t>
            </a:r>
            <a:r>
              <a:rPr lang="en-US" b="1" dirty="0" err="1">
                <a:latin typeface="Calibri"/>
                <a:ea typeface="Calibri"/>
                <a:cs typeface="Arial"/>
              </a:rPr>
              <a:t>iodoform</a:t>
            </a:r>
            <a:r>
              <a:rPr lang="en-US" b="1" dirty="0">
                <a:latin typeface="Calibri"/>
                <a:ea typeface="Calibri"/>
                <a:cs typeface="Arial"/>
              </a:rPr>
              <a:t> powder or a mixture of it and boric acid once daily as a further antiseptic precaution.</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Prognosis of Necrosis of the turbinate bone is </a:t>
            </a:r>
            <a:r>
              <a:rPr lang="en-US" b="1" dirty="0" err="1">
                <a:latin typeface="Calibri"/>
                <a:ea typeface="Calibri"/>
                <a:cs typeface="Arial"/>
              </a:rPr>
              <a:t>favourable</a:t>
            </a:r>
            <a:r>
              <a:rPr lang="en-US" b="1" dirty="0">
                <a:latin typeface="Calibri"/>
                <a:ea typeface="Calibri"/>
                <a:cs typeface="Arial"/>
              </a:rPr>
              <a:t> when the necrotic portion can be entirely removed.</a:t>
            </a:r>
            <a:endParaRPr lang="en-US" dirty="0">
              <a:effectLst/>
              <a:latin typeface="Calibri"/>
              <a:ea typeface="Calibri"/>
              <a:cs typeface="Arial"/>
            </a:endParaRPr>
          </a:p>
        </p:txBody>
      </p:sp>
    </p:spTree>
    <p:extLst>
      <p:ext uri="{BB962C8B-B14F-4D97-AF65-F5344CB8AC3E}">
        <p14:creationId xmlns:p14="http://schemas.microsoft.com/office/powerpoint/2010/main" val="2712263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Parasites in the nasal chambers</a:t>
            </a:r>
            <a:r>
              <a:rPr lang="en-US" dirty="0" smtClean="0"/>
              <a:t/>
            </a:r>
            <a:br>
              <a:rPr lang="en-US" dirty="0" smtClean="0"/>
            </a:br>
            <a:endParaRPr lang="en-US" dirty="0"/>
          </a:p>
        </p:txBody>
      </p:sp>
      <p:sp>
        <p:nvSpPr>
          <p:cNvPr id="3" name="Content Placeholder 2"/>
          <p:cNvSpPr>
            <a:spLocks noGrp="1"/>
          </p:cNvSpPr>
          <p:nvPr>
            <p:ph sz="quarter" idx="1"/>
          </p:nvPr>
        </p:nvSpPr>
        <p:spPr>
          <a:xfrm>
            <a:off x="428596" y="1571612"/>
            <a:ext cx="7467600" cy="4873752"/>
          </a:xfrm>
        </p:spPr>
        <p:txBody>
          <a:bodyPr>
            <a:normAutofit/>
          </a:bodyPr>
          <a:lstStyle/>
          <a:p>
            <a:r>
              <a:rPr lang="en-IN" sz="2000" b="1" dirty="0" smtClean="0"/>
              <a:t>Parasites</a:t>
            </a:r>
            <a:r>
              <a:rPr lang="en-IN" sz="2000" dirty="0" smtClean="0"/>
              <a:t> mainly </a:t>
            </a:r>
            <a:r>
              <a:rPr lang="en-IN" sz="2000" i="1" dirty="0" err="1" smtClean="0"/>
              <a:t>linguatula</a:t>
            </a:r>
            <a:r>
              <a:rPr lang="en-IN" sz="2000" i="1" dirty="0" smtClean="0"/>
              <a:t> </a:t>
            </a:r>
            <a:r>
              <a:rPr lang="en-IN" sz="2000" i="1" dirty="0" err="1" smtClean="0"/>
              <a:t>taenioides</a:t>
            </a:r>
            <a:r>
              <a:rPr lang="en-IN" sz="2000" i="1" dirty="0" smtClean="0"/>
              <a:t> </a:t>
            </a:r>
            <a:r>
              <a:rPr lang="en-IN" sz="2000" dirty="0" smtClean="0"/>
              <a:t>is of frequent occurrence in dog but is rarely observed in horse, sheep and goat.</a:t>
            </a:r>
          </a:p>
          <a:p>
            <a:r>
              <a:rPr lang="en-IN" sz="2000" dirty="0" smtClean="0"/>
              <a:t> The parasite may lodge in any part of the cavity but most commonly in the convolutions of the </a:t>
            </a:r>
            <a:r>
              <a:rPr lang="en-IN" sz="2000" dirty="0" err="1" smtClean="0"/>
              <a:t>ethmoid</a:t>
            </a:r>
            <a:r>
              <a:rPr lang="en-IN" sz="2000" dirty="0" smtClean="0"/>
              <a:t> and in the cul-de-sac of the middle meatus. </a:t>
            </a:r>
          </a:p>
          <a:p>
            <a:r>
              <a:rPr lang="en-IN" sz="2000" dirty="0" smtClean="0"/>
              <a:t>Larvae of the parasites usually remained in sheep and rabbit.</a:t>
            </a:r>
          </a:p>
          <a:p>
            <a:r>
              <a:rPr lang="en-IN" sz="2000" dirty="0" smtClean="0"/>
              <a:t> The dog may become infested by ingestion of the viscera of sheep and rabbit. </a:t>
            </a:r>
          </a:p>
          <a:p>
            <a:r>
              <a:rPr lang="en-IN" sz="2000" dirty="0" smtClean="0"/>
              <a:t>The parasite may remain for months in the nose, eventually die or expelled out.</a:t>
            </a:r>
            <a:endParaRPr lang="en-US" sz="2000" dirty="0" smtClean="0"/>
          </a:p>
        </p:txBody>
      </p:sp>
      <p:pic>
        <p:nvPicPr>
          <p:cNvPr id="5122" name="Picture 2" descr="C:\Users\HP\Downloads\sinus_mucoceole1329978095518.png"/>
          <p:cNvPicPr>
            <a:picLocks noChangeAspect="1" noChangeArrowheads="1"/>
          </p:cNvPicPr>
          <p:nvPr/>
        </p:nvPicPr>
        <p:blipFill>
          <a:blip r:embed="rId2"/>
          <a:srcRect/>
          <a:stretch>
            <a:fillRect/>
          </a:stretch>
        </p:blipFill>
        <p:spPr bwMode="auto">
          <a:xfrm>
            <a:off x="3786182" y="5000636"/>
            <a:ext cx="2683585" cy="1714512"/>
          </a:xfrm>
          <a:prstGeom prst="rect">
            <a:avLst/>
          </a:prstGeom>
          <a:noFill/>
        </p:spPr>
      </p:pic>
    </p:spTree>
    <p:extLst>
      <p:ext uri="{BB962C8B-B14F-4D97-AF65-F5344CB8AC3E}">
        <p14:creationId xmlns:p14="http://schemas.microsoft.com/office/powerpoint/2010/main" val="1908555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endParaRPr lang="en-US" dirty="0"/>
          </a:p>
        </p:txBody>
      </p:sp>
      <p:sp>
        <p:nvSpPr>
          <p:cNvPr id="3" name="Content Placeholder 2"/>
          <p:cNvSpPr>
            <a:spLocks noGrp="1"/>
          </p:cNvSpPr>
          <p:nvPr>
            <p:ph sz="quarter" idx="1"/>
          </p:nvPr>
        </p:nvSpPr>
        <p:spPr>
          <a:xfrm>
            <a:off x="500034" y="500042"/>
            <a:ext cx="7467600" cy="5259530"/>
          </a:xfrm>
        </p:spPr>
        <p:txBody>
          <a:bodyPr>
            <a:normAutofit/>
          </a:bodyPr>
          <a:lstStyle/>
          <a:p>
            <a:pPr>
              <a:buNone/>
            </a:pPr>
            <a:r>
              <a:rPr lang="en-IN" sz="2000" b="1" dirty="0" smtClean="0"/>
              <a:t>Signs</a:t>
            </a:r>
            <a:endParaRPr lang="en-US" sz="2000" dirty="0" smtClean="0"/>
          </a:p>
          <a:p>
            <a:pPr lvl="1"/>
            <a:r>
              <a:rPr lang="en-IN" sz="1800" dirty="0" smtClean="0"/>
              <a:t>Presence of numerous parasites in nasal chambers may cause agitation of animals.</a:t>
            </a:r>
            <a:endParaRPr lang="en-US" sz="1800" dirty="0" smtClean="0"/>
          </a:p>
          <a:p>
            <a:pPr lvl="1"/>
            <a:r>
              <a:rPr lang="en-IN" sz="1800" dirty="0" smtClean="0"/>
              <a:t>There is sneezing and scratching of nose with paws.</a:t>
            </a:r>
            <a:endParaRPr lang="en-US" sz="1800" dirty="0" smtClean="0"/>
          </a:p>
          <a:p>
            <a:pPr lvl="1"/>
            <a:r>
              <a:rPr lang="en-IN" sz="1800" dirty="0" err="1" smtClean="0"/>
              <a:t>Mucoid</a:t>
            </a:r>
            <a:r>
              <a:rPr lang="en-IN" sz="1800" dirty="0" smtClean="0"/>
              <a:t> blood tinged discharge may come out of the nose.</a:t>
            </a:r>
            <a:endParaRPr lang="en-US" sz="1800" dirty="0" smtClean="0"/>
          </a:p>
          <a:p>
            <a:pPr lvl="0">
              <a:buNone/>
            </a:pPr>
            <a:endParaRPr lang="en-IN" sz="2000" b="1" dirty="0" smtClean="0"/>
          </a:p>
          <a:p>
            <a:pPr lvl="0">
              <a:buNone/>
            </a:pPr>
            <a:r>
              <a:rPr lang="en-IN" sz="2000" b="1" dirty="0" smtClean="0"/>
              <a:t>Treatment</a:t>
            </a:r>
            <a:endParaRPr lang="en-IN" sz="2000" dirty="0" smtClean="0"/>
          </a:p>
          <a:p>
            <a:pPr lvl="1"/>
            <a:r>
              <a:rPr lang="en-IN" sz="1800" dirty="0" smtClean="0"/>
              <a:t>Attempts may be made to remove the parasites from the nasal cavity either by forceful sneezing or by </a:t>
            </a:r>
            <a:r>
              <a:rPr lang="en-IN" sz="1800" dirty="0" err="1" smtClean="0"/>
              <a:t>triphening</a:t>
            </a:r>
            <a:r>
              <a:rPr lang="en-IN" sz="1800" dirty="0" smtClean="0"/>
              <a:t>. </a:t>
            </a:r>
            <a:endParaRPr lang="en-US" sz="1800" dirty="0" smtClean="0"/>
          </a:p>
          <a:p>
            <a:pPr lvl="1"/>
            <a:r>
              <a:rPr lang="en-IN" sz="1800" dirty="0" smtClean="0"/>
              <a:t>Mild irritating solutions like ammonia or benzene may be introduced through the nostrils to dislodge or destroy the parasites. </a:t>
            </a:r>
            <a:endParaRPr lang="en-US" sz="1800" dirty="0" smtClean="0"/>
          </a:p>
          <a:p>
            <a:endParaRPr lang="en-US" sz="2000" dirty="0" smtClean="0"/>
          </a:p>
          <a:p>
            <a:endParaRPr lang="en-US" sz="2000" dirty="0"/>
          </a:p>
        </p:txBody>
      </p:sp>
      <p:pic>
        <p:nvPicPr>
          <p:cNvPr id="4" name="Picture 2" descr="C:\Users\HP\Downloads\linguatulavilllrein_None.jpg"/>
          <p:cNvPicPr>
            <a:picLocks noChangeAspect="1" noChangeArrowheads="1"/>
          </p:cNvPicPr>
          <p:nvPr/>
        </p:nvPicPr>
        <p:blipFill>
          <a:blip r:embed="rId2"/>
          <a:srcRect/>
          <a:stretch>
            <a:fillRect/>
          </a:stretch>
        </p:blipFill>
        <p:spPr bwMode="auto">
          <a:xfrm>
            <a:off x="3214678" y="4357694"/>
            <a:ext cx="3214710" cy="2203632"/>
          </a:xfrm>
          <a:prstGeom prst="rect">
            <a:avLst/>
          </a:prstGeom>
          <a:noFill/>
        </p:spPr>
      </p:pic>
    </p:spTree>
    <p:extLst>
      <p:ext uri="{BB962C8B-B14F-4D97-AF65-F5344CB8AC3E}">
        <p14:creationId xmlns:p14="http://schemas.microsoft.com/office/powerpoint/2010/main" val="1745979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62500" lnSpcReduction="20000"/>
          </a:bodyPr>
          <a:lstStyle/>
          <a:p>
            <a:pPr>
              <a:lnSpc>
                <a:spcPct val="115000"/>
              </a:lnSpc>
              <a:spcAft>
                <a:spcPts val="1000"/>
              </a:spcAft>
            </a:pPr>
            <a:r>
              <a:rPr lang="en-US" b="1" dirty="0">
                <a:latin typeface="Calibri"/>
                <a:ea typeface="Calibri"/>
                <a:cs typeface="Arial"/>
              </a:rPr>
              <a:t>Symptoms of Nasal parasites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 usual number of parasites is two that will cause no clinical signs but when they are more in number, they cause agitation of the host, the dog scratching his nose with his paws, sneezing frequently and sometimes showing aberrations simulating </a:t>
            </a:r>
            <a:r>
              <a:rPr lang="en-US" b="1" u="sng" dirty="0">
                <a:solidFill>
                  <a:srgbClr val="0000FF"/>
                </a:solidFill>
                <a:latin typeface="Calibri"/>
                <a:ea typeface="Calibri"/>
                <a:cs typeface="Arial"/>
                <a:hlinkClick r:id="rId2"/>
              </a:rPr>
              <a:t>rabies</a:t>
            </a:r>
            <a:r>
              <a:rPr lang="en-US" b="1" dirty="0">
                <a:latin typeface="Calibri"/>
                <a:ea typeface="Calibri"/>
                <a:cs typeface="Arial"/>
              </a:rPr>
              <a:t>.</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There may be </a:t>
            </a:r>
            <a:r>
              <a:rPr lang="en-US" b="1" dirty="0" err="1">
                <a:latin typeface="Calibri"/>
                <a:ea typeface="Calibri"/>
                <a:cs typeface="Arial"/>
              </a:rPr>
              <a:t>mucoid</a:t>
            </a:r>
            <a:r>
              <a:rPr lang="en-US" b="1" dirty="0">
                <a:latin typeface="Calibri"/>
                <a:ea typeface="Calibri"/>
                <a:cs typeface="Arial"/>
              </a:rPr>
              <a:t> discharge from the nose, occasionally streaked with blood.</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 parasites remain for months in the nose, eventually die or are expelled.</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Diagnosis of Nasal parasites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Diagnosis of Nasal parasites is based on the following examination-</a:t>
            </a:r>
            <a:endParaRPr lang="en-US" dirty="0">
              <a:latin typeface="Calibri"/>
              <a:ea typeface="Calibri"/>
              <a:cs typeface="Arial"/>
            </a:endParaRPr>
          </a:p>
          <a:p>
            <a:pPr marL="342900" lvl="0" indent="-342900">
              <a:lnSpc>
                <a:spcPct val="115000"/>
              </a:lnSpc>
              <a:spcAft>
                <a:spcPts val="1000"/>
              </a:spcAft>
              <a:buFont typeface="+mj-lt"/>
              <a:buAutoNum type="arabicPeriod"/>
              <a:tabLst>
                <a:tab pos="457200" algn="l"/>
              </a:tabLst>
            </a:pPr>
            <a:r>
              <a:rPr lang="en-US" b="1" dirty="0">
                <a:latin typeface="Calibri"/>
                <a:ea typeface="Calibri"/>
                <a:cs typeface="Arial"/>
              </a:rPr>
              <a:t>Direct finding the parasites and their eggs</a:t>
            </a:r>
            <a:endParaRPr lang="en-US" dirty="0">
              <a:latin typeface="Calibri"/>
              <a:ea typeface="Calibri"/>
              <a:cs typeface="Arial"/>
            </a:endParaRPr>
          </a:p>
          <a:p>
            <a:pPr marL="342900" lvl="0" indent="-342900">
              <a:lnSpc>
                <a:spcPct val="115000"/>
              </a:lnSpc>
              <a:spcAft>
                <a:spcPts val="1000"/>
              </a:spcAft>
              <a:buFont typeface="+mj-lt"/>
              <a:buAutoNum type="arabicPeriod"/>
              <a:tabLst>
                <a:tab pos="457200" algn="l"/>
              </a:tabLst>
            </a:pPr>
            <a:r>
              <a:rPr lang="en-US" b="1" dirty="0">
                <a:latin typeface="Calibri"/>
                <a:ea typeface="Calibri"/>
                <a:cs typeface="Arial"/>
              </a:rPr>
              <a:t>Microscopic examination of nasal discharge</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Differential diagnosis of Nasal parasites with nasal catarrh, </a:t>
            </a:r>
            <a:r>
              <a:rPr lang="en-US" b="1" u="sng" dirty="0">
                <a:solidFill>
                  <a:srgbClr val="0000FF"/>
                </a:solidFill>
                <a:latin typeface="Calibri"/>
                <a:ea typeface="Calibri"/>
                <a:cs typeface="Arial"/>
                <a:hlinkClick r:id="rId3"/>
              </a:rPr>
              <a:t>distemper</a:t>
            </a:r>
            <a:r>
              <a:rPr lang="en-US" b="1" dirty="0">
                <a:latin typeface="Calibri"/>
                <a:ea typeface="Calibri"/>
                <a:cs typeface="Arial"/>
              </a:rPr>
              <a:t> and </a:t>
            </a:r>
            <a:r>
              <a:rPr lang="en-US" b="1" u="sng" dirty="0">
                <a:solidFill>
                  <a:srgbClr val="0000FF"/>
                </a:solidFill>
                <a:latin typeface="Calibri"/>
                <a:ea typeface="Calibri"/>
                <a:cs typeface="Arial"/>
                <a:hlinkClick r:id="rId2"/>
              </a:rPr>
              <a:t>rabies</a:t>
            </a:r>
            <a:r>
              <a:rPr lang="en-US" b="1" dirty="0">
                <a:latin typeface="Calibri"/>
                <a:ea typeface="Calibri"/>
                <a:cs typeface="Arial"/>
              </a:rPr>
              <a:t> should be carried out.</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3448045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85000" lnSpcReduction="20000"/>
          </a:bodyPr>
          <a:lstStyle/>
          <a:p>
            <a:r>
              <a:rPr lang="en-US" dirty="0"/>
              <a:t>Symptoms of Nasal parasites</a:t>
            </a:r>
          </a:p>
          <a:p>
            <a:r>
              <a:rPr lang="en-US" dirty="0"/>
              <a:t>The usual number of parasites is two that will cause no clinical signs but when they are more in number, they cause agitation of the host, the dog scratching his nose with his paws, sneezing frequently and sometimes showing aberrations simulating rabies.</a:t>
            </a:r>
          </a:p>
          <a:p>
            <a:r>
              <a:rPr lang="en-US" dirty="0"/>
              <a:t>There may be </a:t>
            </a:r>
            <a:r>
              <a:rPr lang="en-US" dirty="0" err="1"/>
              <a:t>mucoid</a:t>
            </a:r>
            <a:r>
              <a:rPr lang="en-US" dirty="0"/>
              <a:t> discharge from the nose, occasionally streaked with blood.</a:t>
            </a:r>
          </a:p>
          <a:p>
            <a:r>
              <a:rPr lang="en-US" dirty="0"/>
              <a:t>The parasites remain for months in the nose, eventually die or are expelled.</a:t>
            </a:r>
          </a:p>
          <a:p>
            <a:r>
              <a:rPr lang="en-US" dirty="0"/>
              <a:t>Diagnosis of Nasal parasites</a:t>
            </a:r>
          </a:p>
          <a:p>
            <a:r>
              <a:rPr lang="en-US" dirty="0"/>
              <a:t>Diagnosis of Nasal parasites is based on the following examination-</a:t>
            </a:r>
          </a:p>
          <a:p>
            <a:r>
              <a:rPr lang="en-US" dirty="0"/>
              <a:t>1.	Direct finding the parasites and their eggs</a:t>
            </a:r>
          </a:p>
          <a:p>
            <a:r>
              <a:rPr lang="en-US" dirty="0"/>
              <a:t>2.	Microscopic examination of nasal discharge</a:t>
            </a:r>
          </a:p>
          <a:p>
            <a:r>
              <a:rPr lang="en-US" dirty="0"/>
              <a:t>Differential diagnosis of Nasal parasites with nasal catarrh, distemper and rabies should be carried out.</a:t>
            </a:r>
          </a:p>
          <a:p>
            <a:endParaRPr lang="en-US" dirty="0"/>
          </a:p>
        </p:txBody>
      </p:sp>
    </p:spTree>
    <p:extLst>
      <p:ext uri="{BB962C8B-B14F-4D97-AF65-F5344CB8AC3E}">
        <p14:creationId xmlns:p14="http://schemas.microsoft.com/office/powerpoint/2010/main" val="1936933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err="1" smtClean="0"/>
              <a:t>Atheroma</a:t>
            </a:r>
            <a:endParaRPr lang="en-US" dirty="0" smtClean="0"/>
          </a:p>
        </p:txBody>
      </p:sp>
      <p:sp>
        <p:nvSpPr>
          <p:cNvPr id="3" name="Content Placeholder 2"/>
          <p:cNvSpPr>
            <a:spLocks noGrp="1"/>
          </p:cNvSpPr>
          <p:nvPr>
            <p:ph sz="quarter" idx="1"/>
          </p:nvPr>
        </p:nvSpPr>
        <p:spPr/>
        <p:txBody>
          <a:bodyPr>
            <a:noAutofit/>
          </a:bodyPr>
          <a:lstStyle/>
          <a:p>
            <a:r>
              <a:rPr lang="en-IN" sz="2000" b="1" dirty="0" err="1" smtClean="0"/>
              <a:t>Atheroma</a:t>
            </a:r>
            <a:r>
              <a:rPr lang="en-IN" sz="2000" dirty="0" smtClean="0"/>
              <a:t> is an epidermal inclusion cyst uncommon abnormality, frequently observed in the nasal passage of yearling.</a:t>
            </a:r>
          </a:p>
          <a:p>
            <a:r>
              <a:rPr lang="en-IN" sz="2000" dirty="0" smtClean="0"/>
              <a:t>This is a small fluctuant mass that occurs unilaterally (rarely bilaterally) at the caudal aspect of false nostril.</a:t>
            </a:r>
          </a:p>
          <a:p>
            <a:r>
              <a:rPr lang="en-IN" sz="2000" dirty="0" smtClean="0"/>
              <a:t>It is observed externally as a small swelling in this area. </a:t>
            </a:r>
          </a:p>
          <a:p>
            <a:r>
              <a:rPr lang="en-IN" sz="2000" dirty="0" smtClean="0"/>
              <a:t>It does not obstruct the airway but causes partial encroachment of the nasal passage resulting to nasal respiratory noise. </a:t>
            </a:r>
            <a:endParaRPr lang="en-US" sz="2000" dirty="0" smtClean="0"/>
          </a:p>
        </p:txBody>
      </p:sp>
      <p:pic>
        <p:nvPicPr>
          <p:cNvPr id="4098" name="Picture 2" descr="C:\Users\HP\Downloads\pimple.jpg"/>
          <p:cNvPicPr>
            <a:picLocks noChangeAspect="1" noChangeArrowheads="1"/>
          </p:cNvPicPr>
          <p:nvPr/>
        </p:nvPicPr>
        <p:blipFill>
          <a:blip r:embed="rId2"/>
          <a:srcRect/>
          <a:stretch>
            <a:fillRect/>
          </a:stretch>
        </p:blipFill>
        <p:spPr bwMode="auto">
          <a:xfrm>
            <a:off x="4714876" y="4572008"/>
            <a:ext cx="2476500" cy="1847850"/>
          </a:xfrm>
          <a:prstGeom prst="rect">
            <a:avLst/>
          </a:prstGeom>
          <a:noFill/>
        </p:spPr>
      </p:pic>
    </p:spTree>
    <p:extLst>
      <p:ext uri="{BB962C8B-B14F-4D97-AF65-F5344CB8AC3E}">
        <p14:creationId xmlns:p14="http://schemas.microsoft.com/office/powerpoint/2010/main" val="3865307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latin typeface="Calibri"/>
                <a:ea typeface="Calibri"/>
                <a:cs typeface="Arial"/>
              </a:rPr>
              <a:t>Traumatic wound and fracture of the nasal bones</a:t>
            </a:r>
            <a:r>
              <a:rPr lang="en-US" dirty="0">
                <a:latin typeface="Calibri"/>
                <a:ea typeface="Calibri"/>
                <a:cs typeface="Arial"/>
              </a:rPr>
              <a:t/>
            </a:r>
            <a:br>
              <a:rPr lang="en-US" dirty="0">
                <a:latin typeface="Calibri"/>
                <a:ea typeface="Calibri"/>
                <a:cs typeface="Arial"/>
              </a:rPr>
            </a:br>
            <a:endParaRPr lang="en-US" dirty="0"/>
          </a:p>
        </p:txBody>
      </p:sp>
      <p:sp>
        <p:nvSpPr>
          <p:cNvPr id="3" name="عنصر نائب للمحتوى 2"/>
          <p:cNvSpPr>
            <a:spLocks noGrp="1"/>
          </p:cNvSpPr>
          <p:nvPr>
            <p:ph sz="quarter" idx="1"/>
          </p:nvPr>
        </p:nvSpPr>
        <p:spPr/>
        <p:txBody>
          <a:bodyPr>
            <a:normAutofit fontScale="70000" lnSpcReduction="20000"/>
          </a:bodyPr>
          <a:lstStyle/>
          <a:p>
            <a:pPr>
              <a:lnSpc>
                <a:spcPct val="115000"/>
              </a:lnSpc>
              <a:spcAft>
                <a:spcPts val="1000"/>
              </a:spcAft>
            </a:pPr>
            <a:r>
              <a:rPr lang="en-US" b="1" dirty="0" smtClean="0">
                <a:latin typeface="Calibri"/>
                <a:ea typeface="Calibri"/>
                <a:cs typeface="Arial"/>
              </a:rPr>
              <a:t>Traumatic </a:t>
            </a:r>
            <a:r>
              <a:rPr lang="en-US" b="1" dirty="0">
                <a:latin typeface="Calibri"/>
                <a:ea typeface="Calibri"/>
                <a:cs typeface="Arial"/>
              </a:rPr>
              <a:t>wound in the nostrils and fracture of the nasal bones are common surgical affections of nose in automobile accidents.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Management of traumatic wound and fracture of the nasal bones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 tracheotomy operation is performed to permit breathing as it is necessary to </a:t>
            </a:r>
            <a:r>
              <a:rPr lang="en-US" b="1" dirty="0" err="1">
                <a:latin typeface="Calibri"/>
                <a:ea typeface="Calibri"/>
                <a:cs typeface="Arial"/>
              </a:rPr>
              <a:t>tamponade</a:t>
            </a:r>
            <a:r>
              <a:rPr lang="en-US" b="1" dirty="0">
                <a:latin typeface="Calibri"/>
                <a:ea typeface="Calibri"/>
                <a:cs typeface="Arial"/>
              </a:rPr>
              <a:t> the nasal cavity to control </a:t>
            </a:r>
            <a:r>
              <a:rPr lang="en-US" b="1" dirty="0" err="1">
                <a:latin typeface="Calibri"/>
                <a:ea typeface="Calibri"/>
                <a:cs typeface="Arial"/>
              </a:rPr>
              <a:t>haemorrhage</a:t>
            </a:r>
            <a:r>
              <a:rPr lang="en-US" b="1" dirty="0">
                <a:latin typeface="Calibri"/>
                <a:ea typeface="Calibri"/>
                <a:cs typeface="Arial"/>
              </a:rPr>
              <a:t>.</a:t>
            </a:r>
            <a:endParaRPr lang="en-US" dirty="0">
              <a:latin typeface="Calibri"/>
              <a:ea typeface="Calibri"/>
              <a:cs typeface="Arial"/>
            </a:endParaRPr>
          </a:p>
          <a:p>
            <a:pPr>
              <a:lnSpc>
                <a:spcPct val="115000"/>
              </a:lnSpc>
              <a:spcAft>
                <a:spcPts val="1000"/>
              </a:spcAft>
            </a:pPr>
            <a:r>
              <a:rPr lang="en-US" b="1" dirty="0" err="1">
                <a:latin typeface="Calibri"/>
                <a:ea typeface="Calibri"/>
                <a:cs typeface="Arial"/>
              </a:rPr>
              <a:t>Anaesthesia</a:t>
            </a:r>
            <a:r>
              <a:rPr lang="en-US" b="1" dirty="0">
                <a:latin typeface="Calibri"/>
                <a:ea typeface="Calibri"/>
                <a:cs typeface="Arial"/>
              </a:rPr>
              <a:t> is achieved by blocking both maxillary nerves, if necessary sedate the patient with appropriate drugs.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 trephine opening is made on the median line of the face at the point where the nasal bones start to diverge from each other.</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This is determined by placing the thumb and finger on either side of the nasal bones and passing them backward over the </a:t>
            </a:r>
            <a:r>
              <a:rPr lang="en-US" b="1" dirty="0" err="1">
                <a:latin typeface="Calibri"/>
                <a:ea typeface="Calibri"/>
                <a:cs typeface="Arial"/>
              </a:rPr>
              <a:t>dorso</a:t>
            </a:r>
            <a:r>
              <a:rPr lang="en-US" b="1" dirty="0">
                <a:latin typeface="Calibri"/>
                <a:ea typeface="Calibri"/>
                <a:cs typeface="Arial"/>
              </a:rPr>
              <a:t>-lateral surface.</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 pair of compression forceps with jaws four inches long is inserted through the trephine opening and astride the nasal septum.</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1687558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70000" lnSpcReduction="20000"/>
          </a:bodyPr>
          <a:lstStyle/>
          <a:p>
            <a:pPr>
              <a:lnSpc>
                <a:spcPct val="115000"/>
              </a:lnSpc>
              <a:spcAft>
                <a:spcPts val="1000"/>
              </a:spcAft>
            </a:pPr>
            <a:r>
              <a:rPr lang="en-US" b="1" dirty="0">
                <a:latin typeface="Calibri"/>
                <a:ea typeface="Calibri"/>
                <a:cs typeface="Arial"/>
              </a:rPr>
              <a:t>The points of forceps should reach the full width of the nasal septum and are then closed tightly.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 nasal septum is then divided anteriorly by a curved incision, leaving at least two inches of the septum to support the nostril.</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Secure the cut end with a pair of forceps, then place a nasal septum chisel astride the septum and push it along the superior border of the nasal septum until the chisel comes in contact with the forceps, withdraw the chisel and insert in the same manner along the floor of the nostril, cutting the septum free from the </a:t>
            </a:r>
            <a:r>
              <a:rPr lang="en-US" b="1" dirty="0" err="1">
                <a:latin typeface="Calibri"/>
                <a:ea typeface="Calibri"/>
                <a:cs typeface="Arial"/>
              </a:rPr>
              <a:t>vomer</a:t>
            </a:r>
            <a:r>
              <a:rPr lang="en-US" b="1" dirty="0">
                <a:latin typeface="Calibri"/>
                <a:ea typeface="Calibri"/>
                <a:cs typeface="Arial"/>
              </a:rPr>
              <a:t> bone with a narrow chisel placed anterior to and in contact with the forceps, divide the septum transversely and remove the septum through the nostril.</a:t>
            </a:r>
            <a:endParaRPr lang="en-US" dirty="0">
              <a:latin typeface="Calibri"/>
              <a:ea typeface="Calibri"/>
              <a:cs typeface="Arial"/>
            </a:endParaRPr>
          </a:p>
          <a:p>
            <a:pPr>
              <a:lnSpc>
                <a:spcPct val="115000"/>
              </a:lnSpc>
              <a:spcAft>
                <a:spcPts val="1000"/>
              </a:spcAft>
            </a:pPr>
            <a:r>
              <a:rPr lang="en-US" b="1" dirty="0" err="1">
                <a:latin typeface="Calibri"/>
                <a:ea typeface="Calibri"/>
                <a:cs typeface="Arial"/>
              </a:rPr>
              <a:t>Tamponade</a:t>
            </a:r>
            <a:r>
              <a:rPr lang="en-US" b="1" dirty="0">
                <a:latin typeface="Calibri"/>
                <a:ea typeface="Calibri"/>
                <a:cs typeface="Arial"/>
              </a:rPr>
              <a:t> the nasal cavity tightly with antiseptic impregnated gauze. It is advisable to suture the nostrils shut to retain the tampon in position.</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 tampon and trachea tube may be removed in 48 hours. After operation, nasal cavity may be irrigated with a mild antiseptic solution through the trephine opening.</a:t>
            </a:r>
            <a:endParaRPr lang="en-US" dirty="0">
              <a:effectLst/>
              <a:latin typeface="Calibri"/>
              <a:ea typeface="Calibri"/>
              <a:cs typeface="Arial"/>
            </a:endParaRPr>
          </a:p>
        </p:txBody>
      </p:sp>
    </p:spTree>
    <p:extLst>
      <p:ext uri="{BB962C8B-B14F-4D97-AF65-F5344CB8AC3E}">
        <p14:creationId xmlns:p14="http://schemas.microsoft.com/office/powerpoint/2010/main" val="2599132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latin typeface="Calibri"/>
                <a:ea typeface="Calibri"/>
                <a:cs typeface="Arial"/>
              </a:rPr>
              <a:t>Foreign body in Nasal Cavity</a:t>
            </a:r>
            <a:r>
              <a:rPr lang="en-US" dirty="0">
                <a:latin typeface="Calibri"/>
                <a:ea typeface="Calibri"/>
                <a:cs typeface="Arial"/>
              </a:rPr>
              <a:t/>
            </a:r>
            <a:br>
              <a:rPr lang="en-US" dirty="0">
                <a:latin typeface="Calibri"/>
                <a:ea typeface="Calibri"/>
                <a:cs typeface="Arial"/>
              </a:rPr>
            </a:br>
            <a:endParaRPr lang="en-US" dirty="0"/>
          </a:p>
        </p:txBody>
      </p:sp>
      <p:sp>
        <p:nvSpPr>
          <p:cNvPr id="3" name="عنصر نائب للمحتوى 2"/>
          <p:cNvSpPr>
            <a:spLocks noGrp="1"/>
          </p:cNvSpPr>
          <p:nvPr>
            <p:ph sz="quarter" idx="1"/>
          </p:nvPr>
        </p:nvSpPr>
        <p:spPr/>
        <p:txBody>
          <a:bodyPr>
            <a:normAutofit fontScale="70000" lnSpcReduction="20000"/>
          </a:bodyPr>
          <a:lstStyle/>
          <a:p>
            <a:pPr>
              <a:lnSpc>
                <a:spcPct val="115000"/>
              </a:lnSpc>
              <a:spcAft>
                <a:spcPts val="1000"/>
              </a:spcAft>
            </a:pPr>
            <a:r>
              <a:rPr lang="en-US" b="1" dirty="0" smtClean="0">
                <a:latin typeface="Calibri"/>
                <a:ea typeface="Calibri"/>
                <a:cs typeface="Arial"/>
              </a:rPr>
              <a:t>Rostral </a:t>
            </a:r>
            <a:r>
              <a:rPr lang="en-US" b="1" dirty="0">
                <a:latin typeface="Calibri"/>
                <a:ea typeface="Calibri"/>
                <a:cs typeface="Arial"/>
              </a:rPr>
              <a:t>turbinate system helps in the filtering of direct entry of small foreign bodies and very rarely they get lodged in the nasal mucosa to cause inflammation.</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Clinical signs of Foreign body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Clinical signs of Foreign body in animals are-</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Epistaxis</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Excessive sneezing</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Purulent discharge unilateral</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Diagnosis of foreign body</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Direct visualization with magnification</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err="1">
                <a:latin typeface="Calibri"/>
                <a:ea typeface="Calibri"/>
                <a:cs typeface="Arial"/>
              </a:rPr>
              <a:t>Otoscopy</a:t>
            </a:r>
            <a:r>
              <a:rPr lang="en-US" b="1" dirty="0">
                <a:latin typeface="Calibri"/>
                <a:ea typeface="Calibri"/>
                <a:cs typeface="Arial"/>
              </a:rPr>
              <a:t> of the </a:t>
            </a:r>
            <a:r>
              <a:rPr lang="en-US" b="1" dirty="0" err="1">
                <a:latin typeface="Calibri"/>
                <a:ea typeface="Calibri"/>
                <a:cs typeface="Arial"/>
              </a:rPr>
              <a:t>rostarl</a:t>
            </a:r>
            <a:r>
              <a:rPr lang="en-US" b="1" dirty="0">
                <a:latin typeface="Calibri"/>
                <a:ea typeface="Calibri"/>
                <a:cs typeface="Arial"/>
              </a:rPr>
              <a:t> nasal passage.</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Radiography- plain and with contrast radiography</a:t>
            </a:r>
            <a:endParaRPr lang="en-US" dirty="0">
              <a:effectLst/>
              <a:latin typeface="Calibri"/>
              <a:ea typeface="Calibri"/>
              <a:cs typeface="Arial"/>
            </a:endParaRPr>
          </a:p>
        </p:txBody>
      </p:sp>
    </p:spTree>
    <p:extLst>
      <p:ext uri="{BB962C8B-B14F-4D97-AF65-F5344CB8AC3E}">
        <p14:creationId xmlns:p14="http://schemas.microsoft.com/office/powerpoint/2010/main" val="994538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77500" lnSpcReduction="20000"/>
          </a:bodyPr>
          <a:lstStyle/>
          <a:p>
            <a:pPr>
              <a:lnSpc>
                <a:spcPct val="115000"/>
              </a:lnSpc>
              <a:spcAft>
                <a:spcPts val="1000"/>
              </a:spcAft>
            </a:pPr>
            <a:r>
              <a:rPr lang="en-US" b="1" dirty="0">
                <a:latin typeface="Calibri"/>
                <a:ea typeface="Calibri"/>
                <a:cs typeface="Arial"/>
              </a:rPr>
              <a:t>Treatment of foreign body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Removal of the foreign body depends on the space and location. If Rostral side foreign body, use of a small alligator forceps along with endoscope. if Caudal side foreign body, it may be embedded in the mucosa or free in the passage, use of a flexible endoscope.</a:t>
            </a:r>
            <a:endParaRPr lang="en-US" dirty="0">
              <a:latin typeface="Calibri"/>
              <a:ea typeface="Calibri"/>
              <a:cs typeface="Arial"/>
            </a:endParaRPr>
          </a:p>
          <a:p>
            <a:pPr>
              <a:lnSpc>
                <a:spcPct val="115000"/>
              </a:lnSpc>
              <a:spcAft>
                <a:spcPts val="1000"/>
              </a:spcAft>
            </a:pPr>
            <a:r>
              <a:rPr lang="en-US" b="1" dirty="0" err="1">
                <a:latin typeface="Calibri"/>
                <a:ea typeface="Calibri"/>
                <a:cs typeface="Arial"/>
              </a:rPr>
              <a:t>Nasopharynx</a:t>
            </a:r>
            <a:r>
              <a:rPr lang="en-US" b="1" dirty="0">
                <a:latin typeface="Calibri"/>
                <a:ea typeface="Calibri"/>
                <a:cs typeface="Arial"/>
              </a:rPr>
              <a:t> 2-4 mm diameter </a:t>
            </a:r>
            <a:r>
              <a:rPr lang="en-US" b="1" dirty="0" err="1">
                <a:latin typeface="Calibri"/>
                <a:ea typeface="Calibri"/>
                <a:cs typeface="Arial"/>
              </a:rPr>
              <a:t>arthroscope</a:t>
            </a:r>
            <a:r>
              <a:rPr lang="en-US" b="1" dirty="0">
                <a:latin typeface="Calibri"/>
                <a:ea typeface="Calibri"/>
                <a:cs typeface="Arial"/>
              </a:rPr>
              <a:t> or in large dogs with a bronchoscope can be used.</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Surgical approach for foreign body removal</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There are two surgical approach for foreign body removal in animals-</a:t>
            </a:r>
            <a:endParaRPr lang="en-US" dirty="0">
              <a:latin typeface="Calibri"/>
              <a:ea typeface="Calibri"/>
              <a:cs typeface="Arial"/>
            </a:endParaRPr>
          </a:p>
          <a:p>
            <a:pPr marL="342900" lvl="0" indent="-342900">
              <a:lnSpc>
                <a:spcPct val="115000"/>
              </a:lnSpc>
              <a:spcAft>
                <a:spcPts val="1000"/>
              </a:spcAft>
              <a:buFont typeface="+mj-lt"/>
              <a:buAutoNum type="arabicPeriod"/>
              <a:tabLst>
                <a:tab pos="457200" algn="l"/>
              </a:tabLst>
            </a:pPr>
            <a:r>
              <a:rPr lang="en-US" b="1" dirty="0">
                <a:latin typeface="Calibri"/>
                <a:ea typeface="Calibri"/>
                <a:cs typeface="Arial"/>
              </a:rPr>
              <a:t>Dorsal approach</a:t>
            </a:r>
            <a:endParaRPr lang="en-US" dirty="0">
              <a:latin typeface="Calibri"/>
              <a:ea typeface="Calibri"/>
              <a:cs typeface="Arial"/>
            </a:endParaRPr>
          </a:p>
          <a:p>
            <a:pPr marL="342900" lvl="0" indent="-342900">
              <a:lnSpc>
                <a:spcPct val="115000"/>
              </a:lnSpc>
              <a:spcAft>
                <a:spcPts val="1000"/>
              </a:spcAft>
              <a:buFont typeface="+mj-lt"/>
              <a:buAutoNum type="arabicPeriod"/>
              <a:tabLst>
                <a:tab pos="457200" algn="l"/>
              </a:tabLst>
            </a:pPr>
            <a:r>
              <a:rPr lang="en-US" b="1" dirty="0">
                <a:latin typeface="Calibri"/>
                <a:ea typeface="Calibri"/>
                <a:cs typeface="Arial"/>
              </a:rPr>
              <a:t>Ventral approach</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3582357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62500" lnSpcReduction="20000"/>
          </a:bodyPr>
          <a:lstStyle/>
          <a:p>
            <a:pPr>
              <a:lnSpc>
                <a:spcPct val="115000"/>
              </a:lnSpc>
              <a:spcAft>
                <a:spcPts val="1000"/>
              </a:spcAft>
            </a:pPr>
            <a:r>
              <a:rPr lang="en-US" b="1" dirty="0">
                <a:latin typeface="Calibri"/>
                <a:ea typeface="Calibri"/>
                <a:cs typeface="Arial"/>
              </a:rPr>
              <a:t>Dorsal approach</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Make a dorsal midline skin incision from the caudal aspect of the nasal septum to the medial canthus of the orbit. Explore both the sides of the nasal cavity.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 bone saw can be used to elevate the periosteal flap on the proposed entry.</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Gently lavage the nasal passage and remove the foreign body. Bone flaps are sutured by 3-0 or 4-0 wire sutures. close the skin with apposition sutures.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Ventral approach</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Make a midline incision in the hard palate. Elevate the </a:t>
            </a:r>
            <a:r>
              <a:rPr lang="en-US" b="1" dirty="0" err="1">
                <a:latin typeface="Calibri"/>
                <a:ea typeface="Calibri"/>
                <a:cs typeface="Arial"/>
              </a:rPr>
              <a:t>muco-periostium</a:t>
            </a:r>
            <a:r>
              <a:rPr lang="en-US" b="1" dirty="0">
                <a:latin typeface="Calibri"/>
                <a:ea typeface="Calibri"/>
                <a:cs typeface="Arial"/>
              </a:rPr>
              <a:t>, without damaging the palatine vessels and nerves. Extend the incision caudally to the soft palate.</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Incise the palatine bone with </a:t>
            </a:r>
            <a:r>
              <a:rPr lang="en-US" b="1" dirty="0" err="1">
                <a:latin typeface="Calibri"/>
                <a:ea typeface="Calibri"/>
                <a:cs typeface="Arial"/>
              </a:rPr>
              <a:t>rongeurs</a:t>
            </a:r>
            <a:r>
              <a:rPr lang="en-US" b="1" dirty="0">
                <a:latin typeface="Calibri"/>
                <a:ea typeface="Calibri"/>
                <a:cs typeface="Arial"/>
              </a:rPr>
              <a:t> or power driven burr. Explore the nasal cavity. After removing the foreign body Close the nasal mucosa and oral mucosa with simple interrupted sutures.</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1134436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r>
              <a:rPr lang="en-US" dirty="0" smtClean="0">
                <a:latin typeface="Castellar" pitchFamily="18" charset="0"/>
              </a:rPr>
              <a:t>Thanks for attention</a:t>
            </a:r>
            <a:endParaRPr lang="en-US" dirty="0">
              <a:latin typeface="Castellar" pitchFamily="18" charset="0"/>
            </a:endParaRPr>
          </a:p>
        </p:txBody>
      </p:sp>
    </p:spTree>
    <p:extLst>
      <p:ext uri="{BB962C8B-B14F-4D97-AF65-F5344CB8AC3E}">
        <p14:creationId xmlns:p14="http://schemas.microsoft.com/office/powerpoint/2010/main" val="1660808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62500" lnSpcReduction="20000"/>
          </a:bodyPr>
          <a:lstStyle/>
          <a:p>
            <a:pPr>
              <a:lnSpc>
                <a:spcPct val="115000"/>
              </a:lnSpc>
              <a:spcAft>
                <a:spcPts val="1000"/>
              </a:spcAft>
            </a:pPr>
            <a:r>
              <a:rPr lang="en-US" b="1" dirty="0">
                <a:latin typeface="Calibri"/>
                <a:ea typeface="Calibri"/>
                <a:cs typeface="Arial"/>
              </a:rPr>
              <a:t>Treatment of Atheroma</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 skin over the cyst is prepared aseptically by clipping, shaving and painting with povidone iodine for the operation and the tissues may be anaesthetized by infiltration with a local </a:t>
            </a:r>
            <a:r>
              <a:rPr lang="en-US" b="1" dirty="0" err="1">
                <a:latin typeface="Calibri"/>
                <a:ea typeface="Calibri"/>
                <a:cs typeface="Arial"/>
              </a:rPr>
              <a:t>anaesthetic</a:t>
            </a:r>
            <a:r>
              <a:rPr lang="en-US" b="1" dirty="0">
                <a:latin typeface="Calibri"/>
                <a:ea typeface="Calibri"/>
                <a:cs typeface="Arial"/>
              </a:rPr>
              <a:t> </a:t>
            </a:r>
            <a:r>
              <a:rPr lang="en-US" b="1" dirty="0" err="1">
                <a:latin typeface="Calibri"/>
                <a:ea typeface="Calibri"/>
                <a:cs typeface="Arial"/>
              </a:rPr>
              <a:t>eg</a:t>
            </a:r>
            <a:r>
              <a:rPr lang="en-US" b="1" dirty="0">
                <a:latin typeface="Calibri"/>
                <a:ea typeface="Calibri"/>
                <a:cs typeface="Arial"/>
              </a:rPr>
              <a:t>. 2% </a:t>
            </a:r>
            <a:r>
              <a:rPr lang="en-US" b="1" u="sng" dirty="0">
                <a:solidFill>
                  <a:srgbClr val="0000FF"/>
                </a:solidFill>
                <a:latin typeface="Calibri"/>
                <a:ea typeface="Calibri"/>
                <a:cs typeface="Arial"/>
                <a:hlinkClick r:id="rId2"/>
              </a:rPr>
              <a:t>lignocaine</a:t>
            </a:r>
            <a:r>
              <a:rPr lang="en-US" b="1" dirty="0">
                <a:latin typeface="Calibri"/>
                <a:ea typeface="Calibri"/>
                <a:cs typeface="Arial"/>
              </a:rPr>
              <a:t> hydrochloride.</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 stab incision is made over the swelling area and evacuating the contents and swabbing its lining with tincture of iodine or any irritant or stimulating agent such as ammonia or turpentine liniment, constitute an effective method of treatment.</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The irritant does not come in contact with the mucous membrane of the nose.</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An alternative method of treatment is the dissecting out the cyst. It is the best method of treatment. The incision through the skin exposes the wall of the cyst. The wall should be separated from the surrounding tissues and excised.</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It may be desirable to establish drainage into the nasal cavity. The edges of the skin incision may be united with simple interrupted suture with nylon or silk.</a:t>
            </a:r>
            <a:endParaRPr lang="en-US" dirty="0">
              <a:latin typeface="Calibri"/>
              <a:ea typeface="Calibri"/>
              <a:cs typeface="Arial"/>
            </a:endParaRPr>
          </a:p>
          <a:p>
            <a:endParaRPr lang="en-US" dirty="0"/>
          </a:p>
        </p:txBody>
      </p:sp>
    </p:spTree>
    <p:extLst>
      <p:ext uri="{BB962C8B-B14F-4D97-AF65-F5344CB8AC3E}">
        <p14:creationId xmlns:p14="http://schemas.microsoft.com/office/powerpoint/2010/main" val="20252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Treatment</a:t>
            </a:r>
            <a:r>
              <a:rPr lang="en-IN" dirty="0" smtClean="0"/>
              <a:t> </a:t>
            </a:r>
            <a:br>
              <a:rPr lang="en-IN" dirty="0" smtClean="0"/>
            </a:br>
            <a:endParaRPr lang="en-US" dirty="0"/>
          </a:p>
        </p:txBody>
      </p:sp>
      <p:sp>
        <p:nvSpPr>
          <p:cNvPr id="3" name="Content Placeholder 2"/>
          <p:cNvSpPr>
            <a:spLocks noGrp="1"/>
          </p:cNvSpPr>
          <p:nvPr>
            <p:ph sz="quarter" idx="1"/>
          </p:nvPr>
        </p:nvSpPr>
        <p:spPr>
          <a:xfrm>
            <a:off x="457200" y="1600200"/>
            <a:ext cx="8329642" cy="4873752"/>
          </a:xfrm>
        </p:spPr>
        <p:txBody>
          <a:bodyPr>
            <a:normAutofit/>
          </a:bodyPr>
          <a:lstStyle/>
          <a:p>
            <a:r>
              <a:rPr lang="en-IN" sz="2000" dirty="0" smtClean="0"/>
              <a:t>Incise the cystic swelling,</a:t>
            </a:r>
          </a:p>
          <a:p>
            <a:r>
              <a:rPr lang="en-IN" sz="2000" dirty="0" smtClean="0"/>
              <a:t>Evacuate its contents and swabbing its lining with tincture of iodine or any irritating solutions.</a:t>
            </a:r>
          </a:p>
          <a:p>
            <a:r>
              <a:rPr lang="en-IN" sz="2000" dirty="0" smtClean="0"/>
              <a:t>Care should be taken that the irritant does not come in contact with the mucous membrane of the nose.</a:t>
            </a:r>
          </a:p>
          <a:p>
            <a:r>
              <a:rPr lang="en-IN" sz="2000" dirty="0" smtClean="0"/>
              <a:t>Complete removal of the cyst by surgical operation provides permanent cure of this condition.</a:t>
            </a:r>
            <a:endParaRPr lang="en-US" sz="2000" dirty="0" smtClean="0"/>
          </a:p>
          <a:p>
            <a:endParaRPr lang="en-US" sz="2000" dirty="0"/>
          </a:p>
        </p:txBody>
      </p:sp>
    </p:spTree>
    <p:extLst>
      <p:ext uri="{BB962C8B-B14F-4D97-AF65-F5344CB8AC3E}">
        <p14:creationId xmlns:p14="http://schemas.microsoft.com/office/powerpoint/2010/main" val="3448504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Nasal polyps</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043890" cy="4873752"/>
          </a:xfrm>
        </p:spPr>
        <p:txBody>
          <a:bodyPr>
            <a:normAutofit/>
          </a:bodyPr>
          <a:lstStyle/>
          <a:p>
            <a:r>
              <a:rPr lang="en-IN" sz="2000" dirty="0" smtClean="0"/>
              <a:t>Polyp is fibrous and benign in nature, mainly composed of inflammatory cells.</a:t>
            </a:r>
          </a:p>
          <a:p>
            <a:r>
              <a:rPr lang="en-IN" sz="2000" dirty="0" err="1" smtClean="0"/>
              <a:t>Polys</a:t>
            </a:r>
            <a:r>
              <a:rPr lang="en-IN" sz="2000" dirty="0" smtClean="0"/>
              <a:t> arise due to a chronic inflammatory process associated with chronic irritation due to certain infectious diseases. </a:t>
            </a:r>
          </a:p>
          <a:p>
            <a:r>
              <a:rPr lang="en-IN" sz="2000" dirty="0" smtClean="0"/>
              <a:t>Besides, focal accumulation of oedema fluid in nose mucosa with hyperplasia of the associated </a:t>
            </a:r>
            <a:r>
              <a:rPr lang="en-IN" sz="2000" dirty="0" err="1" smtClean="0"/>
              <a:t>submucosal</a:t>
            </a:r>
            <a:r>
              <a:rPr lang="en-IN" sz="2000" dirty="0" smtClean="0"/>
              <a:t> connective tissue is another causative factor. </a:t>
            </a:r>
          </a:p>
          <a:p>
            <a:r>
              <a:rPr lang="en-IN" sz="2000" dirty="0" smtClean="0"/>
              <a:t>The growths are commonly attached to the lateral wall and rarely to the nasal septum.</a:t>
            </a:r>
          </a:p>
          <a:p>
            <a:pPr>
              <a:buNone/>
            </a:pPr>
            <a:endParaRPr lang="en-US" sz="2000" dirty="0" smtClean="0"/>
          </a:p>
        </p:txBody>
      </p:sp>
      <p:pic>
        <p:nvPicPr>
          <p:cNvPr id="3074" name="Picture 2" descr="C:\Users\HP\Downloads\2iU-jkxIpyhmJwzqpTooFw_m.png"/>
          <p:cNvPicPr>
            <a:picLocks noChangeAspect="1" noChangeArrowheads="1"/>
          </p:cNvPicPr>
          <p:nvPr/>
        </p:nvPicPr>
        <p:blipFill>
          <a:blip r:embed="rId2"/>
          <a:srcRect/>
          <a:stretch>
            <a:fillRect/>
          </a:stretch>
        </p:blipFill>
        <p:spPr bwMode="auto">
          <a:xfrm>
            <a:off x="4857751" y="4500570"/>
            <a:ext cx="3186511" cy="2143140"/>
          </a:xfrm>
          <a:prstGeom prst="rect">
            <a:avLst/>
          </a:prstGeom>
          <a:noFill/>
        </p:spPr>
      </p:pic>
    </p:spTree>
    <p:extLst>
      <p:ext uri="{BB962C8B-B14F-4D97-AF65-F5344CB8AC3E}">
        <p14:creationId xmlns:p14="http://schemas.microsoft.com/office/powerpoint/2010/main" val="1133249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Signs</a:t>
            </a:r>
            <a:endParaRPr lang="en-US" dirty="0"/>
          </a:p>
        </p:txBody>
      </p:sp>
      <p:sp>
        <p:nvSpPr>
          <p:cNvPr id="3" name="Content Placeholder 2"/>
          <p:cNvSpPr>
            <a:spLocks noGrp="1"/>
          </p:cNvSpPr>
          <p:nvPr>
            <p:ph sz="quarter" idx="1"/>
          </p:nvPr>
        </p:nvSpPr>
        <p:spPr/>
        <p:txBody>
          <a:bodyPr>
            <a:normAutofit/>
          </a:bodyPr>
          <a:lstStyle/>
          <a:p>
            <a:pPr lvl="0"/>
            <a:r>
              <a:rPr lang="en-IN" sz="2000" dirty="0" err="1" smtClean="0"/>
              <a:t>Mucoid</a:t>
            </a:r>
            <a:r>
              <a:rPr lang="en-IN" sz="2000" dirty="0" smtClean="0"/>
              <a:t> or </a:t>
            </a:r>
            <a:r>
              <a:rPr lang="en-IN" sz="2000" dirty="0" err="1" smtClean="0"/>
              <a:t>mucopurulent</a:t>
            </a:r>
            <a:r>
              <a:rPr lang="en-IN" sz="2000" dirty="0" smtClean="0"/>
              <a:t> nasal discharge may come from nose. </a:t>
            </a:r>
            <a:endParaRPr lang="en-US" sz="2000" dirty="0" smtClean="0"/>
          </a:p>
          <a:p>
            <a:pPr lvl="0"/>
            <a:r>
              <a:rPr lang="en-IN" sz="2000" dirty="0" smtClean="0"/>
              <a:t>Bleeding from nose (</a:t>
            </a:r>
            <a:r>
              <a:rPr lang="en-IN" sz="2000" dirty="0" err="1" smtClean="0"/>
              <a:t>Epistaxis</a:t>
            </a:r>
            <a:r>
              <a:rPr lang="en-IN" sz="2000" dirty="0" smtClean="0"/>
              <a:t>).</a:t>
            </a:r>
            <a:endParaRPr lang="en-US" sz="2000" dirty="0" smtClean="0"/>
          </a:p>
          <a:p>
            <a:pPr lvl="0"/>
            <a:r>
              <a:rPr lang="en-IN" sz="2000" dirty="0" smtClean="0"/>
              <a:t>There may be frequent sneezing, restlessness and may rub its nostrils against the ground.</a:t>
            </a:r>
            <a:endParaRPr lang="en-US" sz="2000" dirty="0" smtClean="0"/>
          </a:p>
          <a:p>
            <a:pPr lvl="0"/>
            <a:r>
              <a:rPr lang="en-IN" sz="2000" dirty="0" smtClean="0"/>
              <a:t>Occasionally more or less complete obstruction of bilateral nasal passage resulting to respiratory difficulty and exhibits mouth breathing. </a:t>
            </a:r>
            <a:endParaRPr lang="en-US" sz="2000" dirty="0" smtClean="0"/>
          </a:p>
          <a:p>
            <a:pPr lvl="0"/>
            <a:r>
              <a:rPr lang="en-IN" sz="2000" dirty="0" smtClean="0"/>
              <a:t>Deformity of face due to bulging of the nasal bones and atrophy of the turbinate. </a:t>
            </a:r>
            <a:endParaRPr lang="en-US" sz="2000" dirty="0" smtClean="0"/>
          </a:p>
          <a:p>
            <a:endParaRPr lang="en-US" sz="2000" dirty="0"/>
          </a:p>
        </p:txBody>
      </p:sp>
    </p:spTree>
    <p:extLst>
      <p:ext uri="{BB962C8B-B14F-4D97-AF65-F5344CB8AC3E}">
        <p14:creationId xmlns:p14="http://schemas.microsoft.com/office/powerpoint/2010/main" val="977113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endParaRPr lang="en-US" dirty="0"/>
          </a:p>
        </p:txBody>
      </p:sp>
      <p:sp>
        <p:nvSpPr>
          <p:cNvPr id="4" name="مستطيل 3"/>
          <p:cNvSpPr/>
          <p:nvPr/>
        </p:nvSpPr>
        <p:spPr>
          <a:xfrm>
            <a:off x="685800" y="1564644"/>
            <a:ext cx="7239000" cy="3410164"/>
          </a:xfrm>
          <a:prstGeom prst="rect">
            <a:avLst/>
          </a:prstGeom>
        </p:spPr>
        <p:txBody>
          <a:bodyPr wrap="square">
            <a:spAutoFit/>
          </a:bodyPr>
          <a:lstStyle/>
          <a:p>
            <a:pPr>
              <a:lnSpc>
                <a:spcPct val="115000"/>
              </a:lnSpc>
              <a:spcAft>
                <a:spcPts val="1000"/>
              </a:spcAft>
            </a:pPr>
            <a:r>
              <a:rPr lang="en-US" b="1" dirty="0">
                <a:latin typeface="Calibri"/>
                <a:ea typeface="Calibri"/>
                <a:cs typeface="Arial"/>
              </a:rPr>
              <a:t>Diagnosis of Nasal polyps</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Diagnosis of Nasal polyps in animals is done by-</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Direct visualization</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Endoscopic </a:t>
            </a:r>
            <a:r>
              <a:rPr lang="en-US" b="1" dirty="0" err="1">
                <a:latin typeface="Calibri"/>
                <a:ea typeface="Calibri"/>
                <a:cs typeface="Arial"/>
              </a:rPr>
              <a:t>visualisation</a:t>
            </a:r>
            <a:r>
              <a:rPr lang="en-US" b="1" dirty="0">
                <a:latin typeface="Calibri"/>
                <a:ea typeface="Calibri"/>
                <a:cs typeface="Arial"/>
              </a:rPr>
              <a:t> of the nasal cavity reveals the presence of growth</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Radiography</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Histopathology</a:t>
            </a:r>
            <a:endParaRPr lang="en-US" dirty="0">
              <a:latin typeface="Calibri"/>
              <a:ea typeface="Calibri"/>
              <a:cs typeface="Arial"/>
            </a:endParaRPr>
          </a:p>
          <a:p>
            <a:pPr marL="342900" lvl="0" indent="-342900">
              <a:lnSpc>
                <a:spcPct val="115000"/>
              </a:lnSpc>
              <a:spcAft>
                <a:spcPts val="1000"/>
              </a:spcAft>
              <a:buSzPts val="1000"/>
              <a:buFont typeface="Symbol"/>
              <a:buChar char=""/>
              <a:tabLst>
                <a:tab pos="457200" algn="l"/>
              </a:tabLst>
            </a:pPr>
            <a:r>
              <a:rPr lang="en-US" b="1" dirty="0">
                <a:latin typeface="Calibri"/>
                <a:ea typeface="Calibri"/>
                <a:cs typeface="Arial"/>
              </a:rPr>
              <a:t>Microbial culture examination</a:t>
            </a:r>
            <a:endParaRPr lang="en-US" dirty="0">
              <a:effectLst/>
              <a:latin typeface="Calibri"/>
              <a:ea typeface="Calibri"/>
              <a:cs typeface="Arial"/>
            </a:endParaRPr>
          </a:p>
        </p:txBody>
      </p:sp>
    </p:spTree>
    <p:extLst>
      <p:ext uri="{BB962C8B-B14F-4D97-AF65-F5344CB8AC3E}">
        <p14:creationId xmlns:p14="http://schemas.microsoft.com/office/powerpoint/2010/main" val="324165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Treatment</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pPr lvl="0"/>
            <a:r>
              <a:rPr lang="en-IN" dirty="0" smtClean="0"/>
              <a:t>Polyps can be excised by sharp dissection or by electro cautery. Haemorrhage is controlled by lugging the nasal cavity with adrenalin soaked gauze. The gauze may be changed after 24 hours.</a:t>
            </a:r>
            <a:endParaRPr lang="en-US" dirty="0" smtClean="0"/>
          </a:p>
          <a:p>
            <a:pPr lvl="0"/>
            <a:r>
              <a:rPr lang="en-IN" dirty="0" smtClean="0"/>
              <a:t>But removed after 48 hours. Complete surgical removal is very unlikely, should be so chances of recurrence are common. Prognosis of such cases is guarded. </a:t>
            </a:r>
            <a:endParaRPr lang="en-US" dirty="0" smtClean="0"/>
          </a:p>
          <a:p>
            <a:pPr lvl="0"/>
            <a:r>
              <a:rPr lang="en-IN" dirty="0" smtClean="0"/>
              <a:t>When the polyps extend up to the caudal aspect of the nasal septum, trephining of the nasal bones is indicated. </a:t>
            </a:r>
            <a:endParaRPr lang="en-US" dirty="0" smtClean="0"/>
          </a:p>
          <a:p>
            <a:pPr lvl="0"/>
            <a:r>
              <a:rPr lang="en-IN" dirty="0" smtClean="0"/>
              <a:t>In case of bilateral and multiple benign tumours, surgical removal is impracticable. Tracheotomy should be performed in such cases to increase the usefulness of the animal.</a:t>
            </a:r>
            <a:endParaRPr lang="en-US" dirty="0" smtClean="0"/>
          </a:p>
          <a:p>
            <a:endParaRPr lang="en-US" dirty="0"/>
          </a:p>
        </p:txBody>
      </p:sp>
    </p:spTree>
    <p:extLst>
      <p:ext uri="{BB962C8B-B14F-4D97-AF65-F5344CB8AC3E}">
        <p14:creationId xmlns:p14="http://schemas.microsoft.com/office/powerpoint/2010/main" val="1582913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Resection of the nasal septum</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IN" sz="2000" dirty="0" smtClean="0"/>
              <a:t>The nasal cavity is separated into two halves by the nasal septum which is mostly cartilaginous, but has bony and membranous portion</a:t>
            </a:r>
          </a:p>
          <a:p>
            <a:r>
              <a:rPr lang="en-IN" sz="2000" dirty="0" smtClean="0"/>
              <a:t> Diseases of the nasal septum are rare and are caused by abnormalities, traumatic injury or “cystic” degeneration and squamous cell carcinoma. Deformity of the nasal septum usually as part of the “wry nose” syndrome, can cause an airflow obstruction. </a:t>
            </a:r>
            <a:endParaRPr lang="en-US" sz="2000" dirty="0" smtClean="0"/>
          </a:p>
          <a:p>
            <a:endParaRPr lang="en-US" sz="2000" dirty="0"/>
          </a:p>
        </p:txBody>
      </p:sp>
    </p:spTree>
    <p:extLst>
      <p:ext uri="{BB962C8B-B14F-4D97-AF65-F5344CB8AC3E}">
        <p14:creationId xmlns:p14="http://schemas.microsoft.com/office/powerpoint/2010/main" val="313986953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2007</Words>
  <Application>Microsoft Office PowerPoint</Application>
  <PresentationFormat>عرض على الشاشة (3:4)‏</PresentationFormat>
  <Paragraphs>158</Paragraphs>
  <Slides>25</Slides>
  <Notes>0</Notes>
  <HiddenSlides>0</HiddenSlides>
  <MMClips>0</MMClips>
  <ScaleCrop>false</ScaleCrop>
  <HeadingPairs>
    <vt:vector size="4" baseType="variant">
      <vt:variant>
        <vt:lpstr>نسق</vt:lpstr>
      </vt:variant>
      <vt:variant>
        <vt:i4>2</vt:i4>
      </vt:variant>
      <vt:variant>
        <vt:lpstr>عناوين الشرائح</vt:lpstr>
      </vt:variant>
      <vt:variant>
        <vt:i4>25</vt:i4>
      </vt:variant>
    </vt:vector>
  </HeadingPairs>
  <TitlesOfParts>
    <vt:vector size="27" baseType="lpstr">
      <vt:lpstr>Office Theme</vt:lpstr>
      <vt:lpstr>Oriel</vt:lpstr>
      <vt:lpstr>AFFECTIONS OF Nasal cavity  &amp;Nostrils By :-  abudulbari A.Alfaris </vt:lpstr>
      <vt:lpstr>Atheroma</vt:lpstr>
      <vt:lpstr>عرض تقديمي في PowerPoint</vt:lpstr>
      <vt:lpstr>Treatment  </vt:lpstr>
      <vt:lpstr>Nasal polyps </vt:lpstr>
      <vt:lpstr>Signs</vt:lpstr>
      <vt:lpstr>عرض تقديمي في PowerPoint</vt:lpstr>
      <vt:lpstr>Treatment </vt:lpstr>
      <vt:lpstr>Resection of the nasal septum </vt:lpstr>
      <vt:lpstr>عرض تقديمي في PowerPoint</vt:lpstr>
      <vt:lpstr>TREATMENT</vt:lpstr>
      <vt:lpstr>POST OPERATIVE CARE</vt:lpstr>
      <vt:lpstr>Necrosis of the turbinates </vt:lpstr>
      <vt:lpstr>Treatment  </vt:lpstr>
      <vt:lpstr>عرض تقديمي في PowerPoint</vt:lpstr>
      <vt:lpstr>Parasites in the nasal chambers </vt:lpstr>
      <vt:lpstr> </vt:lpstr>
      <vt:lpstr>عرض تقديمي في PowerPoint</vt:lpstr>
      <vt:lpstr>عرض تقديمي في PowerPoint</vt:lpstr>
      <vt:lpstr>Traumatic wound and fracture of the nasal bones </vt:lpstr>
      <vt:lpstr>عرض تقديمي في PowerPoint</vt:lpstr>
      <vt:lpstr>Foreign body in Nasal Cavity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AFFECTIONS OF NOSE AND TREATMENT</dc:title>
  <dc:creator>Lenovo</dc:creator>
  <cp:lastModifiedBy>ABD</cp:lastModifiedBy>
  <cp:revision>13</cp:revision>
  <dcterms:created xsi:type="dcterms:W3CDTF">2006-08-16T00:00:00Z</dcterms:created>
  <dcterms:modified xsi:type="dcterms:W3CDTF">2025-01-22T02:36:13Z</dcterms:modified>
</cp:coreProperties>
</file>